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2"/>
  </p:notesMasterIdLst>
  <p:sldIdLst>
    <p:sldId id="315" r:id="rId2"/>
    <p:sldId id="297" r:id="rId3"/>
    <p:sldId id="298" r:id="rId4"/>
    <p:sldId id="299" r:id="rId5"/>
    <p:sldId id="300" r:id="rId6"/>
    <p:sldId id="301" r:id="rId7"/>
    <p:sldId id="302"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316" r:id="rId34"/>
    <p:sldId id="317" r:id="rId35"/>
    <p:sldId id="318" r:id="rId36"/>
    <p:sldId id="319" r:id="rId37"/>
    <p:sldId id="320" r:id="rId38"/>
    <p:sldId id="321" r:id="rId39"/>
    <p:sldId id="322" r:id="rId40"/>
    <p:sldId id="323" r:id="rId41"/>
    <p:sldId id="324" r:id="rId42"/>
    <p:sldId id="325" r:id="rId43"/>
    <p:sldId id="283" r:id="rId44"/>
    <p:sldId id="284" r:id="rId45"/>
    <p:sldId id="285" r:id="rId46"/>
    <p:sldId id="286" r:id="rId47"/>
    <p:sldId id="287" r:id="rId48"/>
    <p:sldId id="288" r:id="rId49"/>
    <p:sldId id="289" r:id="rId50"/>
    <p:sldId id="313" r:id="rId51"/>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83" d="100"/>
          <a:sy n="83" d="100"/>
        </p:scale>
        <p:origin x="145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C004F-8DED-47F9-A735-57F90538A01B}" type="doc">
      <dgm:prSet loTypeId="urn:microsoft.com/office/officeart/2005/8/layout/vList4" loCatId="list" qsTypeId="urn:microsoft.com/office/officeart/2005/8/quickstyle/3d3" qsCatId="3D" csTypeId="urn:microsoft.com/office/officeart/2005/8/colors/accent1_5" csCatId="accent1" phldr="1"/>
      <dgm:spPr/>
      <dgm:t>
        <a:bodyPr/>
        <a:lstStyle/>
        <a:p>
          <a:endParaRPr lang="zh-TW" altLang="en-US"/>
        </a:p>
      </dgm:t>
    </dgm:pt>
    <dgm:pt modelId="{E95CA876-EC93-4CDD-AA8C-2EA9C66408B5}">
      <dgm:prSet phldrT="[文字]" custT="1"/>
      <dgm:spPr>
        <a:solidFill>
          <a:schemeClr val="bg2">
            <a:lumMod val="50000"/>
          </a:schemeClr>
        </a:solidFill>
      </dgm:spPr>
      <dgm:t>
        <a:bodyPr/>
        <a:lstStyle/>
        <a:p>
          <a:r>
            <a:rPr lang="zh-TW" altLang="en-US" sz="2400" b="1" dirty="0" smtClean="0">
              <a:solidFill>
                <a:schemeClr val="bg1"/>
              </a:solidFill>
              <a:latin typeface="微軟正黑體" pitchFamily="34" charset="-120"/>
              <a:ea typeface="微軟正黑體" pitchFamily="34" charset="-120"/>
            </a:rPr>
            <a:t>時尚、品質、合理價格                            </a:t>
          </a:r>
          <a:r>
            <a:rPr lang="en-US" altLang="zh-TW" sz="1800" b="1" dirty="0" smtClean="0">
              <a:solidFill>
                <a:schemeClr val="bg1"/>
              </a:solidFill>
              <a:latin typeface="微軟正黑體" pitchFamily="34" charset="-120"/>
              <a:ea typeface="微軟正黑體" pitchFamily="34" charset="-120"/>
            </a:rPr>
            <a:t>ZARA</a:t>
          </a:r>
          <a:endParaRPr lang="zh-TW" altLang="en-US" sz="1800" b="1" dirty="0">
            <a:solidFill>
              <a:schemeClr val="bg1"/>
            </a:solidFill>
            <a:latin typeface="微軟正黑體" pitchFamily="34" charset="-120"/>
            <a:ea typeface="微軟正黑體" pitchFamily="34" charset="-120"/>
          </a:endParaRPr>
        </a:p>
      </dgm:t>
    </dgm:pt>
    <dgm:pt modelId="{C6EA74ED-DF03-4106-847A-D955546C5BFA}" type="parTrans" cxnId="{4D9A2F13-ACF1-4DD7-AD40-6AF650E3C121}">
      <dgm:prSet/>
      <dgm:spPr/>
      <dgm:t>
        <a:bodyPr/>
        <a:lstStyle/>
        <a:p>
          <a:endParaRPr lang="zh-TW" altLang="en-US" sz="2400">
            <a:latin typeface="微軟正黑體" pitchFamily="34" charset="-120"/>
            <a:ea typeface="微軟正黑體" pitchFamily="34" charset="-120"/>
          </a:endParaRPr>
        </a:p>
      </dgm:t>
    </dgm:pt>
    <dgm:pt modelId="{5D2DA14C-2EA3-4B21-86A9-40B15A233240}" type="sibTrans" cxnId="{4D9A2F13-ACF1-4DD7-AD40-6AF650E3C121}">
      <dgm:prSet/>
      <dgm:spPr/>
      <dgm:t>
        <a:bodyPr/>
        <a:lstStyle/>
        <a:p>
          <a:endParaRPr lang="zh-TW" altLang="en-US" sz="2400">
            <a:latin typeface="微軟正黑體" pitchFamily="34" charset="-120"/>
            <a:ea typeface="微軟正黑體" pitchFamily="34" charset="-120"/>
          </a:endParaRPr>
        </a:p>
      </dgm:t>
    </dgm:pt>
    <dgm:pt modelId="{A2F99E9E-3BA5-49D7-BE5A-33F591121EF7}">
      <dgm:prSet phldrT="[文字]" custT="1"/>
      <dgm:spPr>
        <a:solidFill>
          <a:schemeClr val="bg2">
            <a:lumMod val="50000"/>
          </a:schemeClr>
        </a:solidFill>
      </dgm:spPr>
      <dgm:t>
        <a:bodyPr/>
        <a:lstStyle/>
        <a:p>
          <a:r>
            <a:rPr lang="zh-TW" altLang="en-US" sz="2400" b="1" dirty="0" smtClean="0">
              <a:solidFill>
                <a:schemeClr val="bg1"/>
              </a:solidFill>
              <a:latin typeface="微軟正黑體" pitchFamily="34" charset="-120"/>
              <a:ea typeface="微軟正黑體" pitchFamily="34" charset="-120"/>
            </a:rPr>
            <a:t>鎖定年輕女性、前衛街頭風                    </a:t>
          </a:r>
          <a:r>
            <a:rPr lang="en-US" altLang="en-US" sz="1800" b="1" dirty="0" err="1" smtClean="0">
              <a:solidFill>
                <a:schemeClr val="bg1"/>
              </a:solidFill>
              <a:latin typeface="微軟正黑體" pitchFamily="34" charset="-120"/>
              <a:ea typeface="微軟正黑體" pitchFamily="34" charset="-120"/>
            </a:rPr>
            <a:t>Bershka</a:t>
          </a:r>
          <a:endParaRPr lang="zh-TW" altLang="en-US" sz="1800" b="1" dirty="0">
            <a:solidFill>
              <a:schemeClr val="bg1"/>
            </a:solidFill>
            <a:latin typeface="微軟正黑體" pitchFamily="34" charset="-120"/>
            <a:ea typeface="微軟正黑體" pitchFamily="34" charset="-120"/>
          </a:endParaRPr>
        </a:p>
      </dgm:t>
    </dgm:pt>
    <dgm:pt modelId="{59FB757F-DC27-4F6E-8746-4765D3516CB0}" type="parTrans" cxnId="{2CEF5FD8-E069-4FB2-A3AD-E961E8F57F9F}">
      <dgm:prSet/>
      <dgm:spPr/>
      <dgm:t>
        <a:bodyPr/>
        <a:lstStyle/>
        <a:p>
          <a:endParaRPr lang="zh-TW" altLang="en-US" sz="2400">
            <a:latin typeface="微軟正黑體" pitchFamily="34" charset="-120"/>
            <a:ea typeface="微軟正黑體" pitchFamily="34" charset="-120"/>
          </a:endParaRPr>
        </a:p>
      </dgm:t>
    </dgm:pt>
    <dgm:pt modelId="{16BF5A7C-C2C4-4210-A07E-5FE8AC76C320}" type="sibTrans" cxnId="{2CEF5FD8-E069-4FB2-A3AD-E961E8F57F9F}">
      <dgm:prSet/>
      <dgm:spPr/>
      <dgm:t>
        <a:bodyPr/>
        <a:lstStyle/>
        <a:p>
          <a:endParaRPr lang="zh-TW" altLang="en-US" sz="2400">
            <a:latin typeface="微軟正黑體" pitchFamily="34" charset="-120"/>
            <a:ea typeface="微軟正黑體" pitchFamily="34" charset="-120"/>
          </a:endParaRPr>
        </a:p>
      </dgm:t>
    </dgm:pt>
    <dgm:pt modelId="{DC95BBC3-8432-4E20-A0B6-D54EBA588082}">
      <dgm:prSet phldrT="[文字]" custT="1"/>
      <dgm:spPr>
        <a:solidFill>
          <a:schemeClr val="bg2">
            <a:lumMod val="50000"/>
          </a:schemeClr>
        </a:solidFill>
      </dgm:spPr>
      <dgm:t>
        <a:bodyPr/>
        <a:lstStyle/>
        <a:p>
          <a:r>
            <a:rPr lang="zh-TW" altLang="en-US" sz="2400" b="1" dirty="0" smtClean="0">
              <a:solidFill>
                <a:schemeClr val="bg1"/>
              </a:solidFill>
              <a:latin typeface="微軟正黑體" pitchFamily="34" charset="-120"/>
              <a:ea typeface="微軟正黑體" pitchFamily="34" charset="-120"/>
            </a:rPr>
            <a:t>高級質料、設計充滿都會風格         </a:t>
          </a:r>
          <a:r>
            <a:rPr lang="en-US" altLang="en-US" sz="1800" b="1" dirty="0" smtClean="0">
              <a:solidFill>
                <a:schemeClr val="bg1"/>
              </a:solidFill>
              <a:latin typeface="微軟正黑體" pitchFamily="34" charset="-120"/>
              <a:ea typeface="微軟正黑體" pitchFamily="34" charset="-120"/>
            </a:rPr>
            <a:t>Massimo </a:t>
          </a:r>
          <a:r>
            <a:rPr lang="en-US" altLang="en-US" sz="1800" b="1" dirty="0" err="1" smtClean="0">
              <a:solidFill>
                <a:schemeClr val="bg1"/>
              </a:solidFill>
              <a:latin typeface="微軟正黑體" pitchFamily="34" charset="-120"/>
              <a:ea typeface="微軟正黑體" pitchFamily="34" charset="-120"/>
            </a:rPr>
            <a:t>Dutti</a:t>
          </a:r>
          <a:endParaRPr lang="zh-TW" altLang="en-US" sz="1800" b="1" dirty="0">
            <a:solidFill>
              <a:schemeClr val="bg1"/>
            </a:solidFill>
            <a:latin typeface="微軟正黑體" pitchFamily="34" charset="-120"/>
            <a:ea typeface="微軟正黑體" pitchFamily="34" charset="-120"/>
          </a:endParaRPr>
        </a:p>
      </dgm:t>
    </dgm:pt>
    <dgm:pt modelId="{37D0A269-4503-4934-9B53-38EAD5361AF0}" type="parTrans" cxnId="{E98262E4-1F99-4C5D-BE9C-5C102665568A}">
      <dgm:prSet/>
      <dgm:spPr/>
      <dgm:t>
        <a:bodyPr/>
        <a:lstStyle/>
        <a:p>
          <a:endParaRPr lang="zh-TW" altLang="en-US" sz="2400">
            <a:latin typeface="微軟正黑體" pitchFamily="34" charset="-120"/>
            <a:ea typeface="微軟正黑體" pitchFamily="34" charset="-120"/>
          </a:endParaRPr>
        </a:p>
      </dgm:t>
    </dgm:pt>
    <dgm:pt modelId="{56897E60-C68C-4F45-8321-AC39D96788CD}" type="sibTrans" cxnId="{E98262E4-1F99-4C5D-BE9C-5C102665568A}">
      <dgm:prSet/>
      <dgm:spPr/>
      <dgm:t>
        <a:bodyPr/>
        <a:lstStyle/>
        <a:p>
          <a:endParaRPr lang="zh-TW" altLang="en-US" sz="2400">
            <a:latin typeface="微軟正黑體" pitchFamily="34" charset="-120"/>
            <a:ea typeface="微軟正黑體" pitchFamily="34" charset="-120"/>
          </a:endParaRPr>
        </a:p>
      </dgm:t>
    </dgm:pt>
    <dgm:pt modelId="{C704B16D-D6F7-4656-86C6-5A4C11810C1A}">
      <dgm:prSet phldrT="[文字]" custT="1"/>
      <dgm:spPr>
        <a:solidFill>
          <a:schemeClr val="bg2">
            <a:lumMod val="50000"/>
          </a:schemeClr>
        </a:solidFill>
      </dgm:spPr>
      <dgm:t>
        <a:bodyPr/>
        <a:lstStyle/>
        <a:p>
          <a:r>
            <a:rPr lang="zh-TW" altLang="en-US" sz="2400" b="1" dirty="0" smtClean="0">
              <a:solidFill>
                <a:schemeClr val="bg1"/>
              </a:solidFill>
              <a:latin typeface="微軟正黑體" pitchFamily="34" charset="-120"/>
              <a:ea typeface="微軟正黑體" pitchFamily="34" charset="-120"/>
            </a:rPr>
            <a:t>女性內衣、睡衣系列                                </a:t>
          </a:r>
          <a:r>
            <a:rPr lang="en-US" altLang="en-US" sz="1800" b="1" dirty="0" err="1" smtClean="0">
              <a:solidFill>
                <a:schemeClr val="bg1"/>
              </a:solidFill>
              <a:latin typeface="微軟正黑體" pitchFamily="34" charset="-120"/>
              <a:ea typeface="微軟正黑體" pitchFamily="34" charset="-120"/>
            </a:rPr>
            <a:t>Oysho</a:t>
          </a:r>
          <a:endParaRPr lang="zh-TW" altLang="en-US" sz="1800" b="1" dirty="0">
            <a:solidFill>
              <a:schemeClr val="bg1"/>
            </a:solidFill>
            <a:latin typeface="微軟正黑體" pitchFamily="34" charset="-120"/>
            <a:ea typeface="微軟正黑體" pitchFamily="34" charset="-120"/>
          </a:endParaRPr>
        </a:p>
      </dgm:t>
    </dgm:pt>
    <dgm:pt modelId="{58E1140B-3C39-4E6C-82E4-07490B56280F}" type="parTrans" cxnId="{45F142F7-D3F0-4324-BABE-5BED3470A71A}">
      <dgm:prSet/>
      <dgm:spPr/>
      <dgm:t>
        <a:bodyPr/>
        <a:lstStyle/>
        <a:p>
          <a:endParaRPr lang="zh-TW" altLang="en-US" sz="2400">
            <a:latin typeface="微軟正黑體" pitchFamily="34" charset="-120"/>
            <a:ea typeface="微軟正黑體" pitchFamily="34" charset="-120"/>
          </a:endParaRPr>
        </a:p>
      </dgm:t>
    </dgm:pt>
    <dgm:pt modelId="{404A87A4-07DD-42AF-8399-CD8992EBC351}" type="sibTrans" cxnId="{45F142F7-D3F0-4324-BABE-5BED3470A71A}">
      <dgm:prSet/>
      <dgm:spPr/>
      <dgm:t>
        <a:bodyPr/>
        <a:lstStyle/>
        <a:p>
          <a:endParaRPr lang="zh-TW" altLang="en-US" sz="2400">
            <a:latin typeface="微軟正黑體" pitchFamily="34" charset="-120"/>
            <a:ea typeface="微軟正黑體" pitchFamily="34" charset="-120"/>
          </a:endParaRPr>
        </a:p>
      </dgm:t>
    </dgm:pt>
    <dgm:pt modelId="{BDE72887-5354-4345-B306-98FC7D7E3E85}">
      <dgm:prSet phldrT="[文字]" custT="1"/>
      <dgm:spPr>
        <a:solidFill>
          <a:schemeClr val="bg2">
            <a:lumMod val="50000"/>
          </a:schemeClr>
        </a:solidFill>
      </dgm:spPr>
      <dgm:t>
        <a:bodyPr/>
        <a:lstStyle/>
        <a:p>
          <a:r>
            <a:rPr lang="zh-TW" altLang="en-US" sz="2400" b="1" dirty="0" smtClean="0">
              <a:solidFill>
                <a:schemeClr val="bg1"/>
              </a:solidFill>
              <a:latin typeface="微軟正黑體" pitchFamily="34" charset="-120"/>
              <a:ea typeface="微軟正黑體" pitchFamily="34" charset="-120"/>
            </a:rPr>
            <a:t>年輕人市場，運動休閒風                   </a:t>
          </a:r>
          <a:r>
            <a:rPr lang="en-US" altLang="en-US" sz="1800" b="1" dirty="0" smtClean="0">
              <a:solidFill>
                <a:schemeClr val="bg1"/>
              </a:solidFill>
              <a:latin typeface="微軟正黑體" pitchFamily="34" charset="-120"/>
              <a:ea typeface="微軟正黑體" pitchFamily="34" charset="-120"/>
            </a:rPr>
            <a:t>Pull and Bear</a:t>
          </a:r>
          <a:endParaRPr lang="zh-TW" altLang="en-US" sz="1800" b="1" dirty="0">
            <a:solidFill>
              <a:schemeClr val="bg1"/>
            </a:solidFill>
            <a:latin typeface="微軟正黑體" pitchFamily="34" charset="-120"/>
            <a:ea typeface="微軟正黑體" pitchFamily="34" charset="-120"/>
          </a:endParaRPr>
        </a:p>
      </dgm:t>
    </dgm:pt>
    <dgm:pt modelId="{005E6AC4-83E2-4C13-AEF6-B8A36A32CC5B}" type="parTrans" cxnId="{D569F11F-F1AC-489B-95FD-72C57F62734E}">
      <dgm:prSet/>
      <dgm:spPr/>
      <dgm:t>
        <a:bodyPr/>
        <a:lstStyle/>
        <a:p>
          <a:endParaRPr lang="zh-TW" altLang="en-US" sz="2400">
            <a:latin typeface="微軟正黑體" pitchFamily="34" charset="-120"/>
            <a:ea typeface="微軟正黑體" pitchFamily="34" charset="-120"/>
          </a:endParaRPr>
        </a:p>
      </dgm:t>
    </dgm:pt>
    <dgm:pt modelId="{9BEA1895-6DBF-486E-B42E-89D4B4A1AB96}" type="sibTrans" cxnId="{D569F11F-F1AC-489B-95FD-72C57F62734E}">
      <dgm:prSet/>
      <dgm:spPr/>
      <dgm:t>
        <a:bodyPr/>
        <a:lstStyle/>
        <a:p>
          <a:endParaRPr lang="zh-TW" altLang="en-US" sz="2400">
            <a:latin typeface="微軟正黑體" pitchFamily="34" charset="-120"/>
            <a:ea typeface="微軟正黑體" pitchFamily="34" charset="-120"/>
          </a:endParaRPr>
        </a:p>
      </dgm:t>
    </dgm:pt>
    <dgm:pt modelId="{929B197A-6909-4030-AFA3-3B339154EE18}">
      <dgm:prSet phldrT="[文字]" custT="1"/>
      <dgm:spPr>
        <a:solidFill>
          <a:schemeClr val="bg2">
            <a:lumMod val="50000"/>
          </a:schemeClr>
        </a:solidFill>
      </dgm:spPr>
      <dgm:t>
        <a:bodyPr/>
        <a:lstStyle/>
        <a:p>
          <a:r>
            <a:rPr lang="zh-TW" altLang="en-US" sz="2400" b="1" dirty="0" smtClean="0">
              <a:solidFill>
                <a:schemeClr val="bg1"/>
              </a:solidFill>
              <a:latin typeface="微軟正黑體" pitchFamily="34" charset="-120"/>
              <a:ea typeface="微軟正黑體" pitchFamily="34" charset="-120"/>
            </a:rPr>
            <a:t>青少女服飾                                             </a:t>
          </a:r>
          <a:r>
            <a:rPr lang="en-US" altLang="en-US" sz="1800" b="1" dirty="0" smtClean="0">
              <a:solidFill>
                <a:schemeClr val="bg1"/>
              </a:solidFill>
              <a:latin typeface="微軟正黑體" pitchFamily="34" charset="-120"/>
              <a:ea typeface="微軟正黑體" pitchFamily="34" charset="-120"/>
            </a:rPr>
            <a:t>Stradivarius</a:t>
          </a:r>
          <a:endParaRPr lang="zh-TW" altLang="en-US" sz="1800" b="1" dirty="0">
            <a:solidFill>
              <a:schemeClr val="bg1"/>
            </a:solidFill>
            <a:latin typeface="微軟正黑體" pitchFamily="34" charset="-120"/>
            <a:ea typeface="微軟正黑體" pitchFamily="34" charset="-120"/>
          </a:endParaRPr>
        </a:p>
      </dgm:t>
    </dgm:pt>
    <dgm:pt modelId="{16BBE847-5C70-4DDE-AD56-DA4F62F0C6F9}" type="parTrans" cxnId="{9A36A052-BA55-4AA2-93A2-29A76BE1B70E}">
      <dgm:prSet/>
      <dgm:spPr/>
      <dgm:t>
        <a:bodyPr/>
        <a:lstStyle/>
        <a:p>
          <a:endParaRPr lang="zh-TW" altLang="en-US" sz="2400">
            <a:latin typeface="微軟正黑體" pitchFamily="34" charset="-120"/>
            <a:ea typeface="微軟正黑體" pitchFamily="34" charset="-120"/>
          </a:endParaRPr>
        </a:p>
      </dgm:t>
    </dgm:pt>
    <dgm:pt modelId="{1DC61FF7-56E9-4D30-910D-D7828DAFE6C6}" type="sibTrans" cxnId="{9A36A052-BA55-4AA2-93A2-29A76BE1B70E}">
      <dgm:prSet/>
      <dgm:spPr/>
      <dgm:t>
        <a:bodyPr/>
        <a:lstStyle/>
        <a:p>
          <a:endParaRPr lang="zh-TW" altLang="en-US" sz="2400">
            <a:latin typeface="微軟正黑體" pitchFamily="34" charset="-120"/>
            <a:ea typeface="微軟正黑體" pitchFamily="34" charset="-120"/>
          </a:endParaRPr>
        </a:p>
      </dgm:t>
    </dgm:pt>
    <dgm:pt modelId="{C83DEBA8-3700-4EE8-A591-D0C4BD1C26A8}" type="pres">
      <dgm:prSet presAssocID="{A3DC004F-8DED-47F9-A735-57F90538A01B}" presName="linear" presStyleCnt="0">
        <dgm:presLayoutVars>
          <dgm:dir/>
          <dgm:resizeHandles val="exact"/>
        </dgm:presLayoutVars>
      </dgm:prSet>
      <dgm:spPr/>
      <dgm:t>
        <a:bodyPr/>
        <a:lstStyle/>
        <a:p>
          <a:endParaRPr lang="zh-TW" altLang="en-US"/>
        </a:p>
      </dgm:t>
    </dgm:pt>
    <dgm:pt modelId="{644E7ABC-8860-4081-B254-ABA9612296A8}" type="pres">
      <dgm:prSet presAssocID="{E95CA876-EC93-4CDD-AA8C-2EA9C66408B5}" presName="comp" presStyleCnt="0"/>
      <dgm:spPr/>
      <dgm:t>
        <a:bodyPr/>
        <a:lstStyle/>
        <a:p>
          <a:endParaRPr lang="zh-TW" altLang="en-US"/>
        </a:p>
      </dgm:t>
    </dgm:pt>
    <dgm:pt modelId="{4977727A-CA3C-4772-BF6C-73466FF841E5}" type="pres">
      <dgm:prSet presAssocID="{E95CA876-EC93-4CDD-AA8C-2EA9C66408B5}" presName="box" presStyleLbl="node1" presStyleIdx="0" presStyleCnt="6" custScaleX="100000" custScaleY="78761" custLinFactNeighborX="-348" custLinFactNeighborY="-8786"/>
      <dgm:spPr/>
      <dgm:t>
        <a:bodyPr/>
        <a:lstStyle/>
        <a:p>
          <a:endParaRPr lang="zh-TW" altLang="en-US"/>
        </a:p>
      </dgm:t>
    </dgm:pt>
    <dgm:pt modelId="{ACF037F6-4266-4105-87B8-D999D6E5C397}" type="pres">
      <dgm:prSet presAssocID="{E95CA876-EC93-4CDD-AA8C-2EA9C66408B5}" presName="img" presStyleLbl="fgImgPlace1" presStyleIdx="0" presStyleCnt="6" custScaleY="123482" custLinFactNeighborX="-658" custLinFactNeighborY="-9662"/>
      <dgm:spPr>
        <a:blipFill rotWithShape="0">
          <a:blip xmlns:r="http://schemas.openxmlformats.org/officeDocument/2006/relationships" r:embed="rId1"/>
          <a:stretch>
            <a:fillRect/>
          </a:stretch>
        </a:blipFill>
      </dgm:spPr>
      <dgm:t>
        <a:bodyPr/>
        <a:lstStyle/>
        <a:p>
          <a:endParaRPr lang="zh-TW" altLang="en-US"/>
        </a:p>
      </dgm:t>
    </dgm:pt>
    <dgm:pt modelId="{3411302C-680C-42CC-A9A0-51734246ACA0}" type="pres">
      <dgm:prSet presAssocID="{E95CA876-EC93-4CDD-AA8C-2EA9C66408B5}" presName="text" presStyleLbl="node1" presStyleIdx="0" presStyleCnt="6">
        <dgm:presLayoutVars>
          <dgm:bulletEnabled val="1"/>
        </dgm:presLayoutVars>
      </dgm:prSet>
      <dgm:spPr/>
      <dgm:t>
        <a:bodyPr/>
        <a:lstStyle/>
        <a:p>
          <a:endParaRPr lang="zh-TW" altLang="en-US"/>
        </a:p>
      </dgm:t>
    </dgm:pt>
    <dgm:pt modelId="{11F6CA26-6E3D-4413-8F56-DCC34B3B454D}" type="pres">
      <dgm:prSet presAssocID="{5D2DA14C-2EA3-4B21-86A9-40B15A233240}" presName="spacer" presStyleCnt="0"/>
      <dgm:spPr/>
      <dgm:t>
        <a:bodyPr/>
        <a:lstStyle/>
        <a:p>
          <a:endParaRPr lang="zh-TW" altLang="en-US"/>
        </a:p>
      </dgm:t>
    </dgm:pt>
    <dgm:pt modelId="{498E651B-CD89-49F0-B670-04A43A1F1276}" type="pres">
      <dgm:prSet presAssocID="{A2F99E9E-3BA5-49D7-BE5A-33F591121EF7}" presName="comp" presStyleCnt="0"/>
      <dgm:spPr/>
      <dgm:t>
        <a:bodyPr/>
        <a:lstStyle/>
        <a:p>
          <a:endParaRPr lang="zh-TW" altLang="en-US"/>
        </a:p>
      </dgm:t>
    </dgm:pt>
    <dgm:pt modelId="{39747FAD-9623-4E42-8C7A-F11AC1E74060}" type="pres">
      <dgm:prSet presAssocID="{A2F99E9E-3BA5-49D7-BE5A-33F591121EF7}" presName="box" presStyleLbl="node1" presStyleIdx="1" presStyleCnt="6" custScaleY="57121"/>
      <dgm:spPr/>
      <dgm:t>
        <a:bodyPr/>
        <a:lstStyle/>
        <a:p>
          <a:endParaRPr lang="zh-TW" altLang="en-US"/>
        </a:p>
      </dgm:t>
    </dgm:pt>
    <dgm:pt modelId="{DB51CBFE-2804-4BE6-823E-DD6005ADF4FE}" type="pres">
      <dgm:prSet presAssocID="{A2F99E9E-3BA5-49D7-BE5A-33F591121EF7}" presName="img" presStyleLbl="fgImgPlace1" presStyleIdx="1" presStyleCnt="6"/>
      <dgm:spPr>
        <a:blipFill rotWithShape="0">
          <a:blip xmlns:r="http://schemas.openxmlformats.org/officeDocument/2006/relationships" r:embed="rId2"/>
          <a:stretch>
            <a:fillRect/>
          </a:stretch>
        </a:blipFill>
      </dgm:spPr>
      <dgm:t>
        <a:bodyPr/>
        <a:lstStyle/>
        <a:p>
          <a:endParaRPr lang="zh-TW" altLang="en-US"/>
        </a:p>
      </dgm:t>
    </dgm:pt>
    <dgm:pt modelId="{47FB2681-E8F1-42DF-8801-FF9FA470F197}" type="pres">
      <dgm:prSet presAssocID="{A2F99E9E-3BA5-49D7-BE5A-33F591121EF7}" presName="text" presStyleLbl="node1" presStyleIdx="1" presStyleCnt="6">
        <dgm:presLayoutVars>
          <dgm:bulletEnabled val="1"/>
        </dgm:presLayoutVars>
      </dgm:prSet>
      <dgm:spPr/>
      <dgm:t>
        <a:bodyPr/>
        <a:lstStyle/>
        <a:p>
          <a:endParaRPr lang="zh-TW" altLang="en-US"/>
        </a:p>
      </dgm:t>
    </dgm:pt>
    <dgm:pt modelId="{3FD01AEF-42CB-431C-A0FC-3F6B0DDEA61E}" type="pres">
      <dgm:prSet presAssocID="{16BF5A7C-C2C4-4210-A07E-5FE8AC76C320}" presName="spacer" presStyleCnt="0"/>
      <dgm:spPr/>
      <dgm:t>
        <a:bodyPr/>
        <a:lstStyle/>
        <a:p>
          <a:endParaRPr lang="zh-TW" altLang="en-US"/>
        </a:p>
      </dgm:t>
    </dgm:pt>
    <dgm:pt modelId="{A8EAFAF1-716A-4DB7-8C4D-22F02D92EF7A}" type="pres">
      <dgm:prSet presAssocID="{DC95BBC3-8432-4E20-A0B6-D54EBA588082}" presName="comp" presStyleCnt="0"/>
      <dgm:spPr/>
      <dgm:t>
        <a:bodyPr/>
        <a:lstStyle/>
        <a:p>
          <a:endParaRPr lang="zh-TW" altLang="en-US"/>
        </a:p>
      </dgm:t>
    </dgm:pt>
    <dgm:pt modelId="{88DBC5B6-0900-4796-8F24-43B7227890DC}" type="pres">
      <dgm:prSet presAssocID="{DC95BBC3-8432-4E20-A0B6-D54EBA588082}" presName="box" presStyleLbl="node1" presStyleIdx="2" presStyleCnt="6" custScaleY="61638"/>
      <dgm:spPr/>
      <dgm:t>
        <a:bodyPr/>
        <a:lstStyle/>
        <a:p>
          <a:endParaRPr lang="zh-TW" altLang="en-US"/>
        </a:p>
      </dgm:t>
    </dgm:pt>
    <dgm:pt modelId="{F0459D41-0B2C-4D72-9705-5A1DC72C90AA}" type="pres">
      <dgm:prSet presAssocID="{DC95BBC3-8432-4E20-A0B6-D54EBA588082}" presName="img" presStyleLbl="fgImgPlace1" presStyleIdx="2" presStyleCnt="6"/>
      <dgm:spPr>
        <a:blipFill rotWithShape="0">
          <a:blip xmlns:r="http://schemas.openxmlformats.org/officeDocument/2006/relationships" r:embed="rId3"/>
          <a:stretch>
            <a:fillRect/>
          </a:stretch>
        </a:blipFill>
      </dgm:spPr>
      <dgm:t>
        <a:bodyPr/>
        <a:lstStyle/>
        <a:p>
          <a:endParaRPr lang="zh-TW" altLang="en-US"/>
        </a:p>
      </dgm:t>
    </dgm:pt>
    <dgm:pt modelId="{512B34AB-9621-4633-9ED1-C2D598132C8D}" type="pres">
      <dgm:prSet presAssocID="{DC95BBC3-8432-4E20-A0B6-D54EBA588082}" presName="text" presStyleLbl="node1" presStyleIdx="2" presStyleCnt="6">
        <dgm:presLayoutVars>
          <dgm:bulletEnabled val="1"/>
        </dgm:presLayoutVars>
      </dgm:prSet>
      <dgm:spPr/>
      <dgm:t>
        <a:bodyPr/>
        <a:lstStyle/>
        <a:p>
          <a:endParaRPr lang="zh-TW" altLang="en-US"/>
        </a:p>
      </dgm:t>
    </dgm:pt>
    <dgm:pt modelId="{921F51CB-7C8A-4A53-9C45-924F50EB42FA}" type="pres">
      <dgm:prSet presAssocID="{56897E60-C68C-4F45-8321-AC39D96788CD}" presName="spacer" presStyleCnt="0"/>
      <dgm:spPr/>
      <dgm:t>
        <a:bodyPr/>
        <a:lstStyle/>
        <a:p>
          <a:endParaRPr lang="zh-TW" altLang="en-US"/>
        </a:p>
      </dgm:t>
    </dgm:pt>
    <dgm:pt modelId="{A9C7B41E-0F91-4A44-BDCB-234C82E900D1}" type="pres">
      <dgm:prSet presAssocID="{C704B16D-D6F7-4656-86C6-5A4C11810C1A}" presName="comp" presStyleCnt="0"/>
      <dgm:spPr/>
      <dgm:t>
        <a:bodyPr/>
        <a:lstStyle/>
        <a:p>
          <a:endParaRPr lang="zh-TW" altLang="en-US"/>
        </a:p>
      </dgm:t>
    </dgm:pt>
    <dgm:pt modelId="{757CD53E-56F2-48CE-AF23-28078C8DEE01}" type="pres">
      <dgm:prSet presAssocID="{C704B16D-D6F7-4656-86C6-5A4C11810C1A}" presName="box" presStyleLbl="node1" presStyleIdx="3" presStyleCnt="6" custScaleY="61708" custLinFactNeighborX="-2084" custLinFactNeighborY="-1027"/>
      <dgm:spPr/>
      <dgm:t>
        <a:bodyPr/>
        <a:lstStyle/>
        <a:p>
          <a:endParaRPr lang="zh-TW" altLang="en-US"/>
        </a:p>
      </dgm:t>
    </dgm:pt>
    <dgm:pt modelId="{D3F4E5C7-950D-400F-8037-E62965D938DB}" type="pres">
      <dgm:prSet presAssocID="{C704B16D-D6F7-4656-86C6-5A4C11810C1A}" presName="img" presStyleLbl="fgImgPlace1" presStyleIdx="3" presStyleCnt="6"/>
      <dgm:spPr>
        <a:blipFill rotWithShape="0">
          <a:blip xmlns:r="http://schemas.openxmlformats.org/officeDocument/2006/relationships" r:embed="rId4"/>
          <a:stretch>
            <a:fillRect/>
          </a:stretch>
        </a:blipFill>
      </dgm:spPr>
      <dgm:t>
        <a:bodyPr/>
        <a:lstStyle/>
        <a:p>
          <a:endParaRPr lang="zh-TW" altLang="en-US"/>
        </a:p>
      </dgm:t>
    </dgm:pt>
    <dgm:pt modelId="{B8A04241-A262-42FB-8377-B685A305068B}" type="pres">
      <dgm:prSet presAssocID="{C704B16D-D6F7-4656-86C6-5A4C11810C1A}" presName="text" presStyleLbl="node1" presStyleIdx="3" presStyleCnt="6">
        <dgm:presLayoutVars>
          <dgm:bulletEnabled val="1"/>
        </dgm:presLayoutVars>
      </dgm:prSet>
      <dgm:spPr/>
      <dgm:t>
        <a:bodyPr/>
        <a:lstStyle/>
        <a:p>
          <a:endParaRPr lang="zh-TW" altLang="en-US"/>
        </a:p>
      </dgm:t>
    </dgm:pt>
    <dgm:pt modelId="{DFAE26CC-5C03-4836-A842-3AE0831CFA1B}" type="pres">
      <dgm:prSet presAssocID="{404A87A4-07DD-42AF-8399-CD8992EBC351}" presName="spacer" presStyleCnt="0"/>
      <dgm:spPr/>
      <dgm:t>
        <a:bodyPr/>
        <a:lstStyle/>
        <a:p>
          <a:endParaRPr lang="zh-TW" altLang="en-US"/>
        </a:p>
      </dgm:t>
    </dgm:pt>
    <dgm:pt modelId="{16756DB0-B8E7-46F8-A19D-98395986C55A}" type="pres">
      <dgm:prSet presAssocID="{BDE72887-5354-4345-B306-98FC7D7E3E85}" presName="comp" presStyleCnt="0"/>
      <dgm:spPr/>
      <dgm:t>
        <a:bodyPr/>
        <a:lstStyle/>
        <a:p>
          <a:endParaRPr lang="zh-TW" altLang="en-US"/>
        </a:p>
      </dgm:t>
    </dgm:pt>
    <dgm:pt modelId="{4FA7E26E-BCBA-4365-831C-7C3958F0E7B7}" type="pres">
      <dgm:prSet presAssocID="{BDE72887-5354-4345-B306-98FC7D7E3E85}" presName="box" presStyleLbl="node1" presStyleIdx="4" presStyleCnt="6" custScaleY="53698"/>
      <dgm:spPr/>
      <dgm:t>
        <a:bodyPr/>
        <a:lstStyle/>
        <a:p>
          <a:endParaRPr lang="zh-TW" altLang="en-US"/>
        </a:p>
      </dgm:t>
    </dgm:pt>
    <dgm:pt modelId="{0816BED1-0E03-4ADD-AD11-E7AD8D154652}" type="pres">
      <dgm:prSet presAssocID="{BDE72887-5354-4345-B306-98FC7D7E3E85}" presName="img" presStyleLbl="fgImgPlace1" presStyleIdx="4" presStyleCnt="6"/>
      <dgm:spPr>
        <a:blipFill rotWithShape="0">
          <a:blip xmlns:r="http://schemas.openxmlformats.org/officeDocument/2006/relationships" r:embed="rId5"/>
          <a:stretch>
            <a:fillRect/>
          </a:stretch>
        </a:blipFill>
      </dgm:spPr>
      <dgm:t>
        <a:bodyPr/>
        <a:lstStyle/>
        <a:p>
          <a:endParaRPr lang="zh-TW" altLang="en-US"/>
        </a:p>
      </dgm:t>
    </dgm:pt>
    <dgm:pt modelId="{AD36BDE7-D5B8-49B4-BFD6-45CAA795BAA1}" type="pres">
      <dgm:prSet presAssocID="{BDE72887-5354-4345-B306-98FC7D7E3E85}" presName="text" presStyleLbl="node1" presStyleIdx="4" presStyleCnt="6">
        <dgm:presLayoutVars>
          <dgm:bulletEnabled val="1"/>
        </dgm:presLayoutVars>
      </dgm:prSet>
      <dgm:spPr/>
      <dgm:t>
        <a:bodyPr/>
        <a:lstStyle/>
        <a:p>
          <a:endParaRPr lang="zh-TW" altLang="en-US"/>
        </a:p>
      </dgm:t>
    </dgm:pt>
    <dgm:pt modelId="{98284B4B-D7D5-4C83-9568-57F35C5ECBF9}" type="pres">
      <dgm:prSet presAssocID="{9BEA1895-6DBF-486E-B42E-89D4B4A1AB96}" presName="spacer" presStyleCnt="0"/>
      <dgm:spPr/>
      <dgm:t>
        <a:bodyPr/>
        <a:lstStyle/>
        <a:p>
          <a:endParaRPr lang="zh-TW" altLang="en-US"/>
        </a:p>
      </dgm:t>
    </dgm:pt>
    <dgm:pt modelId="{8FD850B7-CDB3-4EE5-BFB8-B826993F30AA}" type="pres">
      <dgm:prSet presAssocID="{929B197A-6909-4030-AFA3-3B339154EE18}" presName="comp" presStyleCnt="0"/>
      <dgm:spPr/>
      <dgm:t>
        <a:bodyPr/>
        <a:lstStyle/>
        <a:p>
          <a:endParaRPr lang="zh-TW" altLang="en-US"/>
        </a:p>
      </dgm:t>
    </dgm:pt>
    <dgm:pt modelId="{B64088AD-6886-43E0-A6F6-4C2057F5DC06}" type="pres">
      <dgm:prSet presAssocID="{929B197A-6909-4030-AFA3-3B339154EE18}" presName="box" presStyleLbl="node1" presStyleIdx="5" presStyleCnt="6" custScaleY="53175" custLinFactNeighborX="520" custLinFactNeighborY="-5272"/>
      <dgm:spPr/>
      <dgm:t>
        <a:bodyPr/>
        <a:lstStyle/>
        <a:p>
          <a:endParaRPr lang="zh-TW" altLang="en-US"/>
        </a:p>
      </dgm:t>
    </dgm:pt>
    <dgm:pt modelId="{F4C5435F-66CA-4D13-BF63-2C7CD5F72088}" type="pres">
      <dgm:prSet presAssocID="{929B197A-6909-4030-AFA3-3B339154EE18}" presName="img" presStyleLbl="fgImgPlace1" presStyleIdx="5" presStyleCnt="6"/>
      <dgm:spPr>
        <a:blipFill rotWithShape="0">
          <a:blip xmlns:r="http://schemas.openxmlformats.org/officeDocument/2006/relationships" r:embed="rId6"/>
          <a:stretch>
            <a:fillRect/>
          </a:stretch>
        </a:blipFill>
      </dgm:spPr>
      <dgm:t>
        <a:bodyPr/>
        <a:lstStyle/>
        <a:p>
          <a:endParaRPr lang="zh-TW" altLang="en-US"/>
        </a:p>
      </dgm:t>
    </dgm:pt>
    <dgm:pt modelId="{90D1F4E5-F2F2-4F84-9E72-1050C7FA529D}" type="pres">
      <dgm:prSet presAssocID="{929B197A-6909-4030-AFA3-3B339154EE18}" presName="text" presStyleLbl="node1" presStyleIdx="5" presStyleCnt="6">
        <dgm:presLayoutVars>
          <dgm:bulletEnabled val="1"/>
        </dgm:presLayoutVars>
      </dgm:prSet>
      <dgm:spPr/>
      <dgm:t>
        <a:bodyPr/>
        <a:lstStyle/>
        <a:p>
          <a:endParaRPr lang="zh-TW" altLang="en-US"/>
        </a:p>
      </dgm:t>
    </dgm:pt>
  </dgm:ptLst>
  <dgm:cxnLst>
    <dgm:cxn modelId="{45F142F7-D3F0-4324-BABE-5BED3470A71A}" srcId="{A3DC004F-8DED-47F9-A735-57F90538A01B}" destId="{C704B16D-D6F7-4656-86C6-5A4C11810C1A}" srcOrd="3" destOrd="0" parTransId="{58E1140B-3C39-4E6C-82E4-07490B56280F}" sibTransId="{404A87A4-07DD-42AF-8399-CD8992EBC351}"/>
    <dgm:cxn modelId="{5171BBCE-F175-48D0-8BDE-6BA2EE1FF149}" type="presOf" srcId="{929B197A-6909-4030-AFA3-3B339154EE18}" destId="{90D1F4E5-F2F2-4F84-9E72-1050C7FA529D}" srcOrd="1" destOrd="0" presId="urn:microsoft.com/office/officeart/2005/8/layout/vList4"/>
    <dgm:cxn modelId="{CB4492D5-1E4D-421B-9C1C-E25723B1BEE8}" type="presOf" srcId="{A2F99E9E-3BA5-49D7-BE5A-33F591121EF7}" destId="{47FB2681-E8F1-42DF-8801-FF9FA470F197}" srcOrd="1" destOrd="0" presId="urn:microsoft.com/office/officeart/2005/8/layout/vList4"/>
    <dgm:cxn modelId="{4D9A2F13-ACF1-4DD7-AD40-6AF650E3C121}" srcId="{A3DC004F-8DED-47F9-A735-57F90538A01B}" destId="{E95CA876-EC93-4CDD-AA8C-2EA9C66408B5}" srcOrd="0" destOrd="0" parTransId="{C6EA74ED-DF03-4106-847A-D955546C5BFA}" sibTransId="{5D2DA14C-2EA3-4B21-86A9-40B15A233240}"/>
    <dgm:cxn modelId="{9A36A052-BA55-4AA2-93A2-29A76BE1B70E}" srcId="{A3DC004F-8DED-47F9-A735-57F90538A01B}" destId="{929B197A-6909-4030-AFA3-3B339154EE18}" srcOrd="5" destOrd="0" parTransId="{16BBE847-5C70-4DDE-AD56-DA4F62F0C6F9}" sibTransId="{1DC61FF7-56E9-4D30-910D-D7828DAFE6C6}"/>
    <dgm:cxn modelId="{227FDC3B-2FD4-47D7-954D-82A8100B1656}" type="presOf" srcId="{E95CA876-EC93-4CDD-AA8C-2EA9C66408B5}" destId="{3411302C-680C-42CC-A9A0-51734246ACA0}" srcOrd="1" destOrd="0" presId="urn:microsoft.com/office/officeart/2005/8/layout/vList4"/>
    <dgm:cxn modelId="{AF3EC2E3-861E-4DDC-B1A2-BC8DBEBD4E37}" type="presOf" srcId="{BDE72887-5354-4345-B306-98FC7D7E3E85}" destId="{AD36BDE7-D5B8-49B4-BFD6-45CAA795BAA1}" srcOrd="1" destOrd="0" presId="urn:microsoft.com/office/officeart/2005/8/layout/vList4"/>
    <dgm:cxn modelId="{33731A01-5E1E-4105-BAAD-128C91D6CB48}" type="presOf" srcId="{C704B16D-D6F7-4656-86C6-5A4C11810C1A}" destId="{757CD53E-56F2-48CE-AF23-28078C8DEE01}" srcOrd="0" destOrd="0" presId="urn:microsoft.com/office/officeart/2005/8/layout/vList4"/>
    <dgm:cxn modelId="{BBA68E2C-C1AC-431B-8FA6-7F79E5B0587D}" type="presOf" srcId="{C704B16D-D6F7-4656-86C6-5A4C11810C1A}" destId="{B8A04241-A262-42FB-8377-B685A305068B}" srcOrd="1" destOrd="0" presId="urn:microsoft.com/office/officeart/2005/8/layout/vList4"/>
    <dgm:cxn modelId="{E98262E4-1F99-4C5D-BE9C-5C102665568A}" srcId="{A3DC004F-8DED-47F9-A735-57F90538A01B}" destId="{DC95BBC3-8432-4E20-A0B6-D54EBA588082}" srcOrd="2" destOrd="0" parTransId="{37D0A269-4503-4934-9B53-38EAD5361AF0}" sibTransId="{56897E60-C68C-4F45-8321-AC39D96788CD}"/>
    <dgm:cxn modelId="{5C0F6ED6-FD0C-462B-A66C-104699B0CBD9}" type="presOf" srcId="{BDE72887-5354-4345-B306-98FC7D7E3E85}" destId="{4FA7E26E-BCBA-4365-831C-7C3958F0E7B7}" srcOrd="0" destOrd="0" presId="urn:microsoft.com/office/officeart/2005/8/layout/vList4"/>
    <dgm:cxn modelId="{4D0064DE-3E57-4209-AA74-0D8E11318DD2}" type="presOf" srcId="{A2F99E9E-3BA5-49D7-BE5A-33F591121EF7}" destId="{39747FAD-9623-4E42-8C7A-F11AC1E74060}" srcOrd="0" destOrd="0" presId="urn:microsoft.com/office/officeart/2005/8/layout/vList4"/>
    <dgm:cxn modelId="{2CEF5FD8-E069-4FB2-A3AD-E961E8F57F9F}" srcId="{A3DC004F-8DED-47F9-A735-57F90538A01B}" destId="{A2F99E9E-3BA5-49D7-BE5A-33F591121EF7}" srcOrd="1" destOrd="0" parTransId="{59FB757F-DC27-4F6E-8746-4765D3516CB0}" sibTransId="{16BF5A7C-C2C4-4210-A07E-5FE8AC76C320}"/>
    <dgm:cxn modelId="{F6EFD768-AD3B-417F-8D5A-C542A9B531C2}" type="presOf" srcId="{DC95BBC3-8432-4E20-A0B6-D54EBA588082}" destId="{512B34AB-9621-4633-9ED1-C2D598132C8D}" srcOrd="1" destOrd="0" presId="urn:microsoft.com/office/officeart/2005/8/layout/vList4"/>
    <dgm:cxn modelId="{F67347D0-5D67-417F-9081-9D505678F6BF}" type="presOf" srcId="{929B197A-6909-4030-AFA3-3B339154EE18}" destId="{B64088AD-6886-43E0-A6F6-4C2057F5DC06}" srcOrd="0" destOrd="0" presId="urn:microsoft.com/office/officeart/2005/8/layout/vList4"/>
    <dgm:cxn modelId="{98CEA429-DC9E-4333-99A8-EFCB5B4D2F9F}" type="presOf" srcId="{E95CA876-EC93-4CDD-AA8C-2EA9C66408B5}" destId="{4977727A-CA3C-4772-BF6C-73466FF841E5}" srcOrd="0" destOrd="0" presId="urn:microsoft.com/office/officeart/2005/8/layout/vList4"/>
    <dgm:cxn modelId="{0EFA5F13-F18E-400F-8812-3B51F0C92262}" type="presOf" srcId="{DC95BBC3-8432-4E20-A0B6-D54EBA588082}" destId="{88DBC5B6-0900-4796-8F24-43B7227890DC}" srcOrd="0" destOrd="0" presId="urn:microsoft.com/office/officeart/2005/8/layout/vList4"/>
    <dgm:cxn modelId="{3DEFD72F-8EAF-4798-A926-12FC69FDC05D}" type="presOf" srcId="{A3DC004F-8DED-47F9-A735-57F90538A01B}" destId="{C83DEBA8-3700-4EE8-A591-D0C4BD1C26A8}" srcOrd="0" destOrd="0" presId="urn:microsoft.com/office/officeart/2005/8/layout/vList4"/>
    <dgm:cxn modelId="{D569F11F-F1AC-489B-95FD-72C57F62734E}" srcId="{A3DC004F-8DED-47F9-A735-57F90538A01B}" destId="{BDE72887-5354-4345-B306-98FC7D7E3E85}" srcOrd="4" destOrd="0" parTransId="{005E6AC4-83E2-4C13-AEF6-B8A36A32CC5B}" sibTransId="{9BEA1895-6DBF-486E-B42E-89D4B4A1AB96}"/>
    <dgm:cxn modelId="{B1E7FD68-14CC-4C07-9CC2-EAA8B239DB36}" type="presParOf" srcId="{C83DEBA8-3700-4EE8-A591-D0C4BD1C26A8}" destId="{644E7ABC-8860-4081-B254-ABA9612296A8}" srcOrd="0" destOrd="0" presId="urn:microsoft.com/office/officeart/2005/8/layout/vList4"/>
    <dgm:cxn modelId="{AB0F6DAA-2BDD-42CE-A8AF-EDF0CED0293F}" type="presParOf" srcId="{644E7ABC-8860-4081-B254-ABA9612296A8}" destId="{4977727A-CA3C-4772-BF6C-73466FF841E5}" srcOrd="0" destOrd="0" presId="urn:microsoft.com/office/officeart/2005/8/layout/vList4"/>
    <dgm:cxn modelId="{DB674175-CF7E-40CE-B088-E4F151D66CBA}" type="presParOf" srcId="{644E7ABC-8860-4081-B254-ABA9612296A8}" destId="{ACF037F6-4266-4105-87B8-D999D6E5C397}" srcOrd="1" destOrd="0" presId="urn:microsoft.com/office/officeart/2005/8/layout/vList4"/>
    <dgm:cxn modelId="{747668C5-9E87-4689-810D-0FE4DA4A2BD8}" type="presParOf" srcId="{644E7ABC-8860-4081-B254-ABA9612296A8}" destId="{3411302C-680C-42CC-A9A0-51734246ACA0}" srcOrd="2" destOrd="0" presId="urn:microsoft.com/office/officeart/2005/8/layout/vList4"/>
    <dgm:cxn modelId="{55817C94-954E-4EC2-8E55-B1BB8BDDEC56}" type="presParOf" srcId="{C83DEBA8-3700-4EE8-A591-D0C4BD1C26A8}" destId="{11F6CA26-6E3D-4413-8F56-DCC34B3B454D}" srcOrd="1" destOrd="0" presId="urn:microsoft.com/office/officeart/2005/8/layout/vList4"/>
    <dgm:cxn modelId="{1CB9C0DA-8E8E-4AC2-BE2E-90ECA7E5431C}" type="presParOf" srcId="{C83DEBA8-3700-4EE8-A591-D0C4BD1C26A8}" destId="{498E651B-CD89-49F0-B670-04A43A1F1276}" srcOrd="2" destOrd="0" presId="urn:microsoft.com/office/officeart/2005/8/layout/vList4"/>
    <dgm:cxn modelId="{8462D4FA-342C-45CA-AA6C-D92F385CE4C5}" type="presParOf" srcId="{498E651B-CD89-49F0-B670-04A43A1F1276}" destId="{39747FAD-9623-4E42-8C7A-F11AC1E74060}" srcOrd="0" destOrd="0" presId="urn:microsoft.com/office/officeart/2005/8/layout/vList4"/>
    <dgm:cxn modelId="{7493B58F-6C46-4F9C-8696-BA09C76761B9}" type="presParOf" srcId="{498E651B-CD89-49F0-B670-04A43A1F1276}" destId="{DB51CBFE-2804-4BE6-823E-DD6005ADF4FE}" srcOrd="1" destOrd="0" presId="urn:microsoft.com/office/officeart/2005/8/layout/vList4"/>
    <dgm:cxn modelId="{AC71122C-CBCE-46A1-9862-5826A4E12538}" type="presParOf" srcId="{498E651B-CD89-49F0-B670-04A43A1F1276}" destId="{47FB2681-E8F1-42DF-8801-FF9FA470F197}" srcOrd="2" destOrd="0" presId="urn:microsoft.com/office/officeart/2005/8/layout/vList4"/>
    <dgm:cxn modelId="{E21F338B-571F-4C5D-822C-0BD78A6C6BAC}" type="presParOf" srcId="{C83DEBA8-3700-4EE8-A591-D0C4BD1C26A8}" destId="{3FD01AEF-42CB-431C-A0FC-3F6B0DDEA61E}" srcOrd="3" destOrd="0" presId="urn:microsoft.com/office/officeart/2005/8/layout/vList4"/>
    <dgm:cxn modelId="{1632453A-C918-477C-99ED-54B9F2385BA6}" type="presParOf" srcId="{C83DEBA8-3700-4EE8-A591-D0C4BD1C26A8}" destId="{A8EAFAF1-716A-4DB7-8C4D-22F02D92EF7A}" srcOrd="4" destOrd="0" presId="urn:microsoft.com/office/officeart/2005/8/layout/vList4"/>
    <dgm:cxn modelId="{98A68247-9711-4AE2-9B21-B707694AFADF}" type="presParOf" srcId="{A8EAFAF1-716A-4DB7-8C4D-22F02D92EF7A}" destId="{88DBC5B6-0900-4796-8F24-43B7227890DC}" srcOrd="0" destOrd="0" presId="urn:microsoft.com/office/officeart/2005/8/layout/vList4"/>
    <dgm:cxn modelId="{ED322563-D70A-4BC2-9239-9EF4FF51A4E7}" type="presParOf" srcId="{A8EAFAF1-716A-4DB7-8C4D-22F02D92EF7A}" destId="{F0459D41-0B2C-4D72-9705-5A1DC72C90AA}" srcOrd="1" destOrd="0" presId="urn:microsoft.com/office/officeart/2005/8/layout/vList4"/>
    <dgm:cxn modelId="{81B369A8-E3F5-48D3-A7AA-3D4364FEF9EC}" type="presParOf" srcId="{A8EAFAF1-716A-4DB7-8C4D-22F02D92EF7A}" destId="{512B34AB-9621-4633-9ED1-C2D598132C8D}" srcOrd="2" destOrd="0" presId="urn:microsoft.com/office/officeart/2005/8/layout/vList4"/>
    <dgm:cxn modelId="{BA4129BC-302A-4523-84FB-C87EE9000A2F}" type="presParOf" srcId="{C83DEBA8-3700-4EE8-A591-D0C4BD1C26A8}" destId="{921F51CB-7C8A-4A53-9C45-924F50EB42FA}" srcOrd="5" destOrd="0" presId="urn:microsoft.com/office/officeart/2005/8/layout/vList4"/>
    <dgm:cxn modelId="{9A4EB8E3-C053-474E-9F32-1A857ECE5911}" type="presParOf" srcId="{C83DEBA8-3700-4EE8-A591-D0C4BD1C26A8}" destId="{A9C7B41E-0F91-4A44-BDCB-234C82E900D1}" srcOrd="6" destOrd="0" presId="urn:microsoft.com/office/officeart/2005/8/layout/vList4"/>
    <dgm:cxn modelId="{31CE71C0-77D3-4F3F-8F7C-5CAA4A1BA851}" type="presParOf" srcId="{A9C7B41E-0F91-4A44-BDCB-234C82E900D1}" destId="{757CD53E-56F2-48CE-AF23-28078C8DEE01}" srcOrd="0" destOrd="0" presId="urn:microsoft.com/office/officeart/2005/8/layout/vList4"/>
    <dgm:cxn modelId="{B33784E8-3E28-4DCC-A2A3-FE7F5A1A71B3}" type="presParOf" srcId="{A9C7B41E-0F91-4A44-BDCB-234C82E900D1}" destId="{D3F4E5C7-950D-400F-8037-E62965D938DB}" srcOrd="1" destOrd="0" presId="urn:microsoft.com/office/officeart/2005/8/layout/vList4"/>
    <dgm:cxn modelId="{C9C2303D-F919-40D2-A278-16844C861CDA}" type="presParOf" srcId="{A9C7B41E-0F91-4A44-BDCB-234C82E900D1}" destId="{B8A04241-A262-42FB-8377-B685A305068B}" srcOrd="2" destOrd="0" presId="urn:microsoft.com/office/officeart/2005/8/layout/vList4"/>
    <dgm:cxn modelId="{19B25457-CC28-45F5-BE24-6DD73D308F6D}" type="presParOf" srcId="{C83DEBA8-3700-4EE8-A591-D0C4BD1C26A8}" destId="{DFAE26CC-5C03-4836-A842-3AE0831CFA1B}" srcOrd="7" destOrd="0" presId="urn:microsoft.com/office/officeart/2005/8/layout/vList4"/>
    <dgm:cxn modelId="{99037AC2-B153-4C6D-8EB9-84D1260ECF5D}" type="presParOf" srcId="{C83DEBA8-3700-4EE8-A591-D0C4BD1C26A8}" destId="{16756DB0-B8E7-46F8-A19D-98395986C55A}" srcOrd="8" destOrd="0" presId="urn:microsoft.com/office/officeart/2005/8/layout/vList4"/>
    <dgm:cxn modelId="{70F84D14-8287-41BF-AA18-04AEAF0E67DF}" type="presParOf" srcId="{16756DB0-B8E7-46F8-A19D-98395986C55A}" destId="{4FA7E26E-BCBA-4365-831C-7C3958F0E7B7}" srcOrd="0" destOrd="0" presId="urn:microsoft.com/office/officeart/2005/8/layout/vList4"/>
    <dgm:cxn modelId="{ED9EBADD-7DB5-452D-B2F1-18D1244FF591}" type="presParOf" srcId="{16756DB0-B8E7-46F8-A19D-98395986C55A}" destId="{0816BED1-0E03-4ADD-AD11-E7AD8D154652}" srcOrd="1" destOrd="0" presId="urn:microsoft.com/office/officeart/2005/8/layout/vList4"/>
    <dgm:cxn modelId="{79EA87B4-97CD-4984-AC9A-2A7DDB529219}" type="presParOf" srcId="{16756DB0-B8E7-46F8-A19D-98395986C55A}" destId="{AD36BDE7-D5B8-49B4-BFD6-45CAA795BAA1}" srcOrd="2" destOrd="0" presId="urn:microsoft.com/office/officeart/2005/8/layout/vList4"/>
    <dgm:cxn modelId="{3A36ADB3-4A54-4C79-BCEF-528793CCDD29}" type="presParOf" srcId="{C83DEBA8-3700-4EE8-A591-D0C4BD1C26A8}" destId="{98284B4B-D7D5-4C83-9568-57F35C5ECBF9}" srcOrd="9" destOrd="0" presId="urn:microsoft.com/office/officeart/2005/8/layout/vList4"/>
    <dgm:cxn modelId="{36788273-7302-403D-90DD-938DF2188277}" type="presParOf" srcId="{C83DEBA8-3700-4EE8-A591-D0C4BD1C26A8}" destId="{8FD850B7-CDB3-4EE5-BFB8-B826993F30AA}" srcOrd="10" destOrd="0" presId="urn:microsoft.com/office/officeart/2005/8/layout/vList4"/>
    <dgm:cxn modelId="{1F8BDC36-3C05-4A92-9DFE-11554073BBC4}" type="presParOf" srcId="{8FD850B7-CDB3-4EE5-BFB8-B826993F30AA}" destId="{B64088AD-6886-43E0-A6F6-4C2057F5DC06}" srcOrd="0" destOrd="0" presId="urn:microsoft.com/office/officeart/2005/8/layout/vList4"/>
    <dgm:cxn modelId="{FDBC6445-FCAE-4BA2-A8BA-08A7AF3BBE1F}" type="presParOf" srcId="{8FD850B7-CDB3-4EE5-BFB8-B826993F30AA}" destId="{F4C5435F-66CA-4D13-BF63-2C7CD5F72088}" srcOrd="1" destOrd="0" presId="urn:microsoft.com/office/officeart/2005/8/layout/vList4"/>
    <dgm:cxn modelId="{EB006867-C835-4BD7-9F11-9B544B326285}" type="presParOf" srcId="{8FD850B7-CDB3-4EE5-BFB8-B826993F30AA}" destId="{90D1F4E5-F2F2-4F84-9E72-1050C7FA529D}" srcOrd="2" destOrd="0" presId="urn:microsoft.com/office/officeart/2005/8/layout/vList4"/>
  </dgm:cxnLst>
  <dgm:bg/>
  <dgm:whole>
    <a:ln>
      <a:solidFill>
        <a:schemeClr val="accent2">
          <a:lumMod val="60000"/>
          <a:lumOff val="4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6D3F5A-E5C5-46D9-A749-F914D15F9B05}" type="doc">
      <dgm:prSet loTypeId="urn:microsoft.com/office/officeart/2005/8/layout/hChevron3" loCatId="process" qsTypeId="urn:microsoft.com/office/officeart/2005/8/quickstyle/simple1" qsCatId="simple" csTypeId="urn:microsoft.com/office/officeart/2005/8/colors/colorful5" csCatId="colorful" phldr="1"/>
      <dgm:spPr/>
    </dgm:pt>
    <dgm:pt modelId="{637B27DD-1BC6-427E-A03C-8B10E8C36898}">
      <dgm:prSet phldrT="[文字]"/>
      <dgm:spPr/>
      <dgm:t>
        <a:bodyPr/>
        <a:lstStyle/>
        <a:p>
          <a:r>
            <a:rPr lang="zh-TW" altLang="en-US" dirty="0" smtClean="0"/>
            <a:t>產品開發</a:t>
          </a:r>
          <a:endParaRPr lang="zh-TW" altLang="en-US" dirty="0"/>
        </a:p>
      </dgm:t>
    </dgm:pt>
    <dgm:pt modelId="{4F40FE9C-E226-4C5C-9D50-DE2A4CAE2FEB}" type="parTrans" cxnId="{D7D5EDF4-4831-4237-A1C8-7A342E5D5A3F}">
      <dgm:prSet/>
      <dgm:spPr/>
      <dgm:t>
        <a:bodyPr/>
        <a:lstStyle/>
        <a:p>
          <a:endParaRPr lang="zh-TW" altLang="en-US"/>
        </a:p>
      </dgm:t>
    </dgm:pt>
    <dgm:pt modelId="{71F89810-2E89-4F21-BA01-8FEBCF9AC323}" type="sibTrans" cxnId="{D7D5EDF4-4831-4237-A1C8-7A342E5D5A3F}">
      <dgm:prSet/>
      <dgm:spPr/>
      <dgm:t>
        <a:bodyPr/>
        <a:lstStyle/>
        <a:p>
          <a:endParaRPr lang="zh-TW" altLang="en-US"/>
        </a:p>
      </dgm:t>
    </dgm:pt>
    <dgm:pt modelId="{E7C2C9C4-5953-463D-B7C5-F2E1833B9282}">
      <dgm:prSet phldrT="[文字]"/>
      <dgm:spPr/>
      <dgm:t>
        <a:bodyPr/>
        <a:lstStyle/>
        <a:p>
          <a:r>
            <a:rPr lang="zh-TW" altLang="en-US" dirty="0" smtClean="0"/>
            <a:t>生產製造</a:t>
          </a:r>
          <a:endParaRPr lang="zh-TW" altLang="en-US" dirty="0"/>
        </a:p>
      </dgm:t>
    </dgm:pt>
    <dgm:pt modelId="{46A446FC-1776-4602-9626-2F8AF4682AB4}" type="parTrans" cxnId="{D74B9E59-A176-465B-9161-58865A89CF55}">
      <dgm:prSet/>
      <dgm:spPr/>
      <dgm:t>
        <a:bodyPr/>
        <a:lstStyle/>
        <a:p>
          <a:endParaRPr lang="zh-TW" altLang="en-US"/>
        </a:p>
      </dgm:t>
    </dgm:pt>
    <dgm:pt modelId="{C445A854-55E3-475F-84E9-D7AF2311146B}" type="sibTrans" cxnId="{D74B9E59-A176-465B-9161-58865A89CF55}">
      <dgm:prSet/>
      <dgm:spPr/>
      <dgm:t>
        <a:bodyPr/>
        <a:lstStyle/>
        <a:p>
          <a:endParaRPr lang="zh-TW" altLang="en-US"/>
        </a:p>
      </dgm:t>
    </dgm:pt>
    <dgm:pt modelId="{DCE7C6E4-65EF-4005-B55B-17CEC65F6BCC}">
      <dgm:prSet phldrT="[文字]"/>
      <dgm:spPr/>
      <dgm:t>
        <a:bodyPr/>
        <a:lstStyle/>
        <a:p>
          <a:r>
            <a:rPr lang="zh-TW" altLang="en-US" dirty="0" smtClean="0"/>
            <a:t>物流配送</a:t>
          </a:r>
          <a:endParaRPr lang="en-US" altLang="zh-TW" dirty="0" smtClean="0"/>
        </a:p>
      </dgm:t>
    </dgm:pt>
    <dgm:pt modelId="{3EAC7D3F-BB52-4BC8-B1B9-66DDDC87ADCB}" type="parTrans" cxnId="{6946EEEE-6F82-4C3A-9FF1-5FD1A3736C9F}">
      <dgm:prSet/>
      <dgm:spPr/>
      <dgm:t>
        <a:bodyPr/>
        <a:lstStyle/>
        <a:p>
          <a:endParaRPr lang="zh-TW" altLang="en-US"/>
        </a:p>
      </dgm:t>
    </dgm:pt>
    <dgm:pt modelId="{8F8CD038-1644-4F13-B454-2F224ACC195C}" type="sibTrans" cxnId="{6946EEEE-6F82-4C3A-9FF1-5FD1A3736C9F}">
      <dgm:prSet/>
      <dgm:spPr/>
      <dgm:t>
        <a:bodyPr/>
        <a:lstStyle/>
        <a:p>
          <a:endParaRPr lang="zh-TW" altLang="en-US"/>
        </a:p>
      </dgm:t>
    </dgm:pt>
    <dgm:pt modelId="{8DC1B135-B0FA-4638-9227-E78C8265FD28}">
      <dgm:prSet phldrT="[文字]"/>
      <dgm:spPr/>
      <dgm:t>
        <a:bodyPr/>
        <a:lstStyle/>
        <a:p>
          <a:r>
            <a:rPr lang="zh-TW" altLang="en-US" dirty="0" smtClean="0"/>
            <a:t>直營店銷售</a:t>
          </a:r>
          <a:endParaRPr lang="en-US" altLang="zh-TW" dirty="0" smtClean="0"/>
        </a:p>
      </dgm:t>
    </dgm:pt>
    <dgm:pt modelId="{0E89AE64-6D60-4240-9882-BE9D433CE6E1}" type="parTrans" cxnId="{D4250A3D-B941-4E0F-8CFC-F1702F25E28B}">
      <dgm:prSet/>
      <dgm:spPr/>
      <dgm:t>
        <a:bodyPr/>
        <a:lstStyle/>
        <a:p>
          <a:endParaRPr lang="zh-TW" altLang="en-US"/>
        </a:p>
      </dgm:t>
    </dgm:pt>
    <dgm:pt modelId="{5C1B38B9-9831-4B41-89F7-48861614749B}" type="sibTrans" cxnId="{D4250A3D-B941-4E0F-8CFC-F1702F25E28B}">
      <dgm:prSet/>
      <dgm:spPr/>
      <dgm:t>
        <a:bodyPr/>
        <a:lstStyle/>
        <a:p>
          <a:endParaRPr lang="zh-TW" altLang="en-US"/>
        </a:p>
      </dgm:t>
    </dgm:pt>
    <dgm:pt modelId="{8EAAA94F-EFE2-44FB-82D9-400880ABC2B5}" type="pres">
      <dgm:prSet presAssocID="{E46D3F5A-E5C5-46D9-A749-F914D15F9B05}" presName="Name0" presStyleCnt="0">
        <dgm:presLayoutVars>
          <dgm:dir/>
          <dgm:resizeHandles val="exact"/>
        </dgm:presLayoutVars>
      </dgm:prSet>
      <dgm:spPr/>
    </dgm:pt>
    <dgm:pt modelId="{D300EE2A-D0D4-4410-B95F-BB8B37DF1046}" type="pres">
      <dgm:prSet presAssocID="{637B27DD-1BC6-427E-A03C-8B10E8C36898}" presName="parTxOnly" presStyleLbl="node1" presStyleIdx="0" presStyleCnt="4">
        <dgm:presLayoutVars>
          <dgm:bulletEnabled val="1"/>
        </dgm:presLayoutVars>
      </dgm:prSet>
      <dgm:spPr/>
      <dgm:t>
        <a:bodyPr/>
        <a:lstStyle/>
        <a:p>
          <a:endParaRPr lang="zh-TW" altLang="en-US"/>
        </a:p>
      </dgm:t>
    </dgm:pt>
    <dgm:pt modelId="{818608DC-D93C-4401-8274-83221B26C9FB}" type="pres">
      <dgm:prSet presAssocID="{71F89810-2E89-4F21-BA01-8FEBCF9AC323}" presName="parSpace" presStyleCnt="0"/>
      <dgm:spPr/>
    </dgm:pt>
    <dgm:pt modelId="{6E2F1B5C-4160-4F47-A875-9ACDE7552E30}" type="pres">
      <dgm:prSet presAssocID="{E7C2C9C4-5953-463D-B7C5-F2E1833B9282}" presName="parTxOnly" presStyleLbl="node1" presStyleIdx="1" presStyleCnt="4">
        <dgm:presLayoutVars>
          <dgm:bulletEnabled val="1"/>
        </dgm:presLayoutVars>
      </dgm:prSet>
      <dgm:spPr/>
      <dgm:t>
        <a:bodyPr/>
        <a:lstStyle/>
        <a:p>
          <a:endParaRPr lang="zh-TW" altLang="en-US"/>
        </a:p>
      </dgm:t>
    </dgm:pt>
    <dgm:pt modelId="{9A777FCC-2A9F-4AE2-ADFF-61F4E28BC592}" type="pres">
      <dgm:prSet presAssocID="{C445A854-55E3-475F-84E9-D7AF2311146B}" presName="parSpace" presStyleCnt="0"/>
      <dgm:spPr/>
    </dgm:pt>
    <dgm:pt modelId="{278BDBDC-5E4B-4A73-8666-7A452E0CEDBF}" type="pres">
      <dgm:prSet presAssocID="{DCE7C6E4-65EF-4005-B55B-17CEC65F6BCC}" presName="parTxOnly" presStyleLbl="node1" presStyleIdx="2" presStyleCnt="4">
        <dgm:presLayoutVars>
          <dgm:bulletEnabled val="1"/>
        </dgm:presLayoutVars>
      </dgm:prSet>
      <dgm:spPr/>
      <dgm:t>
        <a:bodyPr/>
        <a:lstStyle/>
        <a:p>
          <a:endParaRPr lang="zh-TW" altLang="en-US"/>
        </a:p>
      </dgm:t>
    </dgm:pt>
    <dgm:pt modelId="{137E65E7-0059-41C2-ACEE-52F21459B31E}" type="pres">
      <dgm:prSet presAssocID="{8F8CD038-1644-4F13-B454-2F224ACC195C}" presName="parSpace" presStyleCnt="0"/>
      <dgm:spPr/>
    </dgm:pt>
    <dgm:pt modelId="{5787E665-688A-412A-AA41-A32108D76BBE}" type="pres">
      <dgm:prSet presAssocID="{8DC1B135-B0FA-4638-9227-E78C8265FD28}" presName="parTxOnly" presStyleLbl="node1" presStyleIdx="3" presStyleCnt="4">
        <dgm:presLayoutVars>
          <dgm:bulletEnabled val="1"/>
        </dgm:presLayoutVars>
      </dgm:prSet>
      <dgm:spPr/>
      <dgm:t>
        <a:bodyPr/>
        <a:lstStyle/>
        <a:p>
          <a:endParaRPr lang="zh-TW" altLang="en-US"/>
        </a:p>
      </dgm:t>
    </dgm:pt>
  </dgm:ptLst>
  <dgm:cxnLst>
    <dgm:cxn modelId="{6CB1D246-2D1E-4BB0-8346-FAE63C0D16BC}" type="presOf" srcId="{DCE7C6E4-65EF-4005-B55B-17CEC65F6BCC}" destId="{278BDBDC-5E4B-4A73-8666-7A452E0CEDBF}" srcOrd="0" destOrd="0" presId="urn:microsoft.com/office/officeart/2005/8/layout/hChevron3"/>
    <dgm:cxn modelId="{6946EEEE-6F82-4C3A-9FF1-5FD1A3736C9F}" srcId="{E46D3F5A-E5C5-46D9-A749-F914D15F9B05}" destId="{DCE7C6E4-65EF-4005-B55B-17CEC65F6BCC}" srcOrd="2" destOrd="0" parTransId="{3EAC7D3F-BB52-4BC8-B1B9-66DDDC87ADCB}" sibTransId="{8F8CD038-1644-4F13-B454-2F224ACC195C}"/>
    <dgm:cxn modelId="{D7D5EDF4-4831-4237-A1C8-7A342E5D5A3F}" srcId="{E46D3F5A-E5C5-46D9-A749-F914D15F9B05}" destId="{637B27DD-1BC6-427E-A03C-8B10E8C36898}" srcOrd="0" destOrd="0" parTransId="{4F40FE9C-E226-4C5C-9D50-DE2A4CAE2FEB}" sibTransId="{71F89810-2E89-4F21-BA01-8FEBCF9AC323}"/>
    <dgm:cxn modelId="{1ED772EC-A3F5-43F4-B6DD-EC1DE790747F}" type="presOf" srcId="{637B27DD-1BC6-427E-A03C-8B10E8C36898}" destId="{D300EE2A-D0D4-4410-B95F-BB8B37DF1046}" srcOrd="0" destOrd="0" presId="urn:microsoft.com/office/officeart/2005/8/layout/hChevron3"/>
    <dgm:cxn modelId="{D74B9E59-A176-465B-9161-58865A89CF55}" srcId="{E46D3F5A-E5C5-46D9-A749-F914D15F9B05}" destId="{E7C2C9C4-5953-463D-B7C5-F2E1833B9282}" srcOrd="1" destOrd="0" parTransId="{46A446FC-1776-4602-9626-2F8AF4682AB4}" sibTransId="{C445A854-55E3-475F-84E9-D7AF2311146B}"/>
    <dgm:cxn modelId="{933625F8-20F4-4E82-BEB7-3470C7C7382A}" type="presOf" srcId="{E7C2C9C4-5953-463D-B7C5-F2E1833B9282}" destId="{6E2F1B5C-4160-4F47-A875-9ACDE7552E30}" srcOrd="0" destOrd="0" presId="urn:microsoft.com/office/officeart/2005/8/layout/hChevron3"/>
    <dgm:cxn modelId="{ADD22230-3FBB-4039-AFDC-8F485AA5BEA6}" type="presOf" srcId="{8DC1B135-B0FA-4638-9227-E78C8265FD28}" destId="{5787E665-688A-412A-AA41-A32108D76BBE}" srcOrd="0" destOrd="0" presId="urn:microsoft.com/office/officeart/2005/8/layout/hChevron3"/>
    <dgm:cxn modelId="{C4FE54F4-ED27-4E1E-9472-C494F22FCE05}" type="presOf" srcId="{E46D3F5A-E5C5-46D9-A749-F914D15F9B05}" destId="{8EAAA94F-EFE2-44FB-82D9-400880ABC2B5}" srcOrd="0" destOrd="0" presId="urn:microsoft.com/office/officeart/2005/8/layout/hChevron3"/>
    <dgm:cxn modelId="{D4250A3D-B941-4E0F-8CFC-F1702F25E28B}" srcId="{E46D3F5A-E5C5-46D9-A749-F914D15F9B05}" destId="{8DC1B135-B0FA-4638-9227-E78C8265FD28}" srcOrd="3" destOrd="0" parTransId="{0E89AE64-6D60-4240-9882-BE9D433CE6E1}" sibTransId="{5C1B38B9-9831-4B41-89F7-48861614749B}"/>
    <dgm:cxn modelId="{CD4A7A73-3C7C-4B7E-9EA5-5052FE2CC8D5}" type="presParOf" srcId="{8EAAA94F-EFE2-44FB-82D9-400880ABC2B5}" destId="{D300EE2A-D0D4-4410-B95F-BB8B37DF1046}" srcOrd="0" destOrd="0" presId="urn:microsoft.com/office/officeart/2005/8/layout/hChevron3"/>
    <dgm:cxn modelId="{DFDFBACE-13BE-4D17-8874-1633204AF45F}" type="presParOf" srcId="{8EAAA94F-EFE2-44FB-82D9-400880ABC2B5}" destId="{818608DC-D93C-4401-8274-83221B26C9FB}" srcOrd="1" destOrd="0" presId="urn:microsoft.com/office/officeart/2005/8/layout/hChevron3"/>
    <dgm:cxn modelId="{96A7D72C-3FD0-45FE-ABC5-7AE9E45E0FAE}" type="presParOf" srcId="{8EAAA94F-EFE2-44FB-82D9-400880ABC2B5}" destId="{6E2F1B5C-4160-4F47-A875-9ACDE7552E30}" srcOrd="2" destOrd="0" presId="urn:microsoft.com/office/officeart/2005/8/layout/hChevron3"/>
    <dgm:cxn modelId="{7FD95201-8F4E-4671-965B-F227638634D2}" type="presParOf" srcId="{8EAAA94F-EFE2-44FB-82D9-400880ABC2B5}" destId="{9A777FCC-2A9F-4AE2-ADFF-61F4E28BC592}" srcOrd="3" destOrd="0" presId="urn:microsoft.com/office/officeart/2005/8/layout/hChevron3"/>
    <dgm:cxn modelId="{C2B6367A-A4FB-4558-BD60-0ABF9A2E1D3B}" type="presParOf" srcId="{8EAAA94F-EFE2-44FB-82D9-400880ABC2B5}" destId="{278BDBDC-5E4B-4A73-8666-7A452E0CEDBF}" srcOrd="4" destOrd="0" presId="urn:microsoft.com/office/officeart/2005/8/layout/hChevron3"/>
    <dgm:cxn modelId="{D143B097-D7C4-4FF9-BA4A-88DA000AA089}" type="presParOf" srcId="{8EAAA94F-EFE2-44FB-82D9-400880ABC2B5}" destId="{137E65E7-0059-41C2-ACEE-52F21459B31E}" srcOrd="5" destOrd="0" presId="urn:microsoft.com/office/officeart/2005/8/layout/hChevron3"/>
    <dgm:cxn modelId="{125C56DC-38A4-4DE2-A68B-DDCFA084BB72}" type="presParOf" srcId="{8EAAA94F-EFE2-44FB-82D9-400880ABC2B5}" destId="{5787E665-688A-412A-AA41-A32108D76BBE}"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922708-BC84-4B5E-A434-6A879F29DA64}" type="doc">
      <dgm:prSet loTypeId="urn:microsoft.com/office/officeart/2005/8/layout/process4" loCatId="list" qsTypeId="urn:microsoft.com/office/officeart/2005/8/quickstyle/3d3" qsCatId="3D" csTypeId="urn:microsoft.com/office/officeart/2005/8/colors/colorful2" csCatId="colorful" phldr="1"/>
      <dgm:spPr/>
      <dgm:t>
        <a:bodyPr/>
        <a:lstStyle/>
        <a:p>
          <a:endParaRPr lang="zh-TW" altLang="en-US"/>
        </a:p>
      </dgm:t>
    </dgm:pt>
    <dgm:pt modelId="{6C5FE878-3F62-4538-B2B4-0888E3777580}">
      <dgm:prSet phldrT="[文字]" custT="1"/>
      <dgm:spPr/>
      <dgm:t>
        <a:bodyPr/>
        <a:lstStyle/>
        <a:p>
          <a:r>
            <a:rPr lang="en-US" altLang="zh-TW" sz="3200" dirty="0" smtClean="0">
              <a:latin typeface="+mn-ea"/>
              <a:ea typeface="+mn-ea"/>
            </a:rPr>
            <a:t>Zara </a:t>
          </a:r>
          <a:r>
            <a:rPr lang="zh-TW" altLang="en-US" sz="3200" dirty="0" smtClean="0">
              <a:latin typeface="+mn-ea"/>
              <a:ea typeface="+mn-ea"/>
            </a:rPr>
            <a:t>對供應鏈幾乎完全掌控</a:t>
          </a:r>
          <a:endParaRPr lang="zh-TW" altLang="en-US" sz="3200" dirty="0">
            <a:latin typeface="+mn-ea"/>
            <a:ea typeface="+mn-ea"/>
          </a:endParaRPr>
        </a:p>
      </dgm:t>
    </dgm:pt>
    <dgm:pt modelId="{31126E0E-E0F0-4827-ABA0-0E862B5A7725}" type="parTrans" cxnId="{10D7ADFB-35B4-400D-9F94-99E5448A19FB}">
      <dgm:prSet/>
      <dgm:spPr/>
      <dgm:t>
        <a:bodyPr/>
        <a:lstStyle/>
        <a:p>
          <a:endParaRPr lang="zh-TW" altLang="en-US">
            <a:latin typeface="標楷體" pitchFamily="65" charset="-120"/>
            <a:ea typeface="標楷體" pitchFamily="65" charset="-120"/>
          </a:endParaRPr>
        </a:p>
      </dgm:t>
    </dgm:pt>
    <dgm:pt modelId="{F2226B9B-CA79-4F53-9FD9-6ED9C341CCF2}" type="sibTrans" cxnId="{10D7ADFB-35B4-400D-9F94-99E5448A19FB}">
      <dgm:prSet/>
      <dgm:spPr/>
      <dgm:t>
        <a:bodyPr/>
        <a:lstStyle/>
        <a:p>
          <a:endParaRPr lang="zh-TW" altLang="en-US">
            <a:latin typeface="標楷體" pitchFamily="65" charset="-120"/>
            <a:ea typeface="標楷體" pitchFamily="65" charset="-120"/>
          </a:endParaRPr>
        </a:p>
      </dgm:t>
    </dgm:pt>
    <dgm:pt modelId="{E2BF4620-20C4-42D4-945A-0AB413586E82}">
      <dgm:prSet phldrT="[文字]" custT="1"/>
      <dgm:spPr/>
      <dgm:t>
        <a:bodyPr/>
        <a:lstStyle/>
        <a:p>
          <a:r>
            <a:rPr lang="en-US" altLang="zh-TW" sz="3200" dirty="0" smtClean="0">
              <a:latin typeface="+mn-ea"/>
              <a:ea typeface="+mn-ea"/>
            </a:rPr>
            <a:t>Zara</a:t>
          </a:r>
          <a:r>
            <a:rPr lang="zh-TW" altLang="en-US" sz="3200" dirty="0" smtClean="0">
              <a:latin typeface="+mn-ea"/>
              <a:ea typeface="+mn-ea"/>
            </a:rPr>
            <a:t> 掌握產品和資訊流的節奏</a:t>
          </a:r>
          <a:endParaRPr lang="zh-TW" altLang="en-US" sz="3200" dirty="0">
            <a:latin typeface="+mn-ea"/>
            <a:ea typeface="+mn-ea"/>
          </a:endParaRPr>
        </a:p>
      </dgm:t>
    </dgm:pt>
    <dgm:pt modelId="{95A66C7E-1C9C-4E56-A029-40824DDABE12}" type="parTrans" cxnId="{52874387-7E24-454A-AE5F-A2BF4DC4FD80}">
      <dgm:prSet/>
      <dgm:spPr/>
      <dgm:t>
        <a:bodyPr/>
        <a:lstStyle/>
        <a:p>
          <a:endParaRPr lang="zh-TW" altLang="en-US">
            <a:latin typeface="標楷體" pitchFamily="65" charset="-120"/>
            <a:ea typeface="標楷體" pitchFamily="65" charset="-120"/>
          </a:endParaRPr>
        </a:p>
      </dgm:t>
    </dgm:pt>
    <dgm:pt modelId="{EB19053E-0B86-4E2A-A411-258F50896163}" type="sibTrans" cxnId="{52874387-7E24-454A-AE5F-A2BF4DC4FD80}">
      <dgm:prSet/>
      <dgm:spPr/>
      <dgm:t>
        <a:bodyPr/>
        <a:lstStyle/>
        <a:p>
          <a:endParaRPr lang="zh-TW" altLang="en-US">
            <a:latin typeface="標楷體" pitchFamily="65" charset="-120"/>
            <a:ea typeface="標楷體" pitchFamily="65" charset="-120"/>
          </a:endParaRPr>
        </a:p>
      </dgm:t>
    </dgm:pt>
    <dgm:pt modelId="{818B59EE-E8C7-4548-830E-3E38326C8FF5}">
      <dgm:prSet phldrT="[文字]" custT="1"/>
      <dgm:spPr/>
      <dgm:t>
        <a:bodyPr/>
        <a:lstStyle/>
        <a:p>
          <a:r>
            <a:rPr lang="zh-TW" altLang="en-US" sz="3200" dirty="0" smtClean="0">
              <a:latin typeface="+mn-ea"/>
              <a:ea typeface="+mn-ea"/>
            </a:rPr>
            <a:t>相似企業案例</a:t>
          </a:r>
          <a:endParaRPr lang="zh-TW" altLang="en-US" sz="3200" dirty="0">
            <a:latin typeface="+mn-ea"/>
            <a:ea typeface="+mn-ea"/>
          </a:endParaRPr>
        </a:p>
      </dgm:t>
    </dgm:pt>
    <dgm:pt modelId="{BBE106B3-6FC5-4B19-A4FC-C5A6550D6A92}" type="parTrans" cxnId="{FAB6A2D7-0A49-4557-B7C7-7BD9291BA4CA}">
      <dgm:prSet/>
      <dgm:spPr/>
      <dgm:t>
        <a:bodyPr/>
        <a:lstStyle/>
        <a:p>
          <a:endParaRPr lang="zh-TW" altLang="en-US">
            <a:latin typeface="標楷體" pitchFamily="65" charset="-120"/>
            <a:ea typeface="標楷體" pitchFamily="65" charset="-120"/>
          </a:endParaRPr>
        </a:p>
      </dgm:t>
    </dgm:pt>
    <dgm:pt modelId="{BE9D657D-012D-4789-B453-824830552AF2}" type="sibTrans" cxnId="{FAB6A2D7-0A49-4557-B7C7-7BD9291BA4CA}">
      <dgm:prSet/>
      <dgm:spPr/>
      <dgm:t>
        <a:bodyPr/>
        <a:lstStyle/>
        <a:p>
          <a:endParaRPr lang="zh-TW" altLang="en-US">
            <a:latin typeface="標楷體" pitchFamily="65" charset="-120"/>
            <a:ea typeface="標楷體" pitchFamily="65" charset="-120"/>
          </a:endParaRPr>
        </a:p>
      </dgm:t>
    </dgm:pt>
    <dgm:pt modelId="{37880F03-5A34-4B82-8ABA-5B59A1A377DE}">
      <dgm:prSet/>
      <dgm:spPr/>
      <dgm:t>
        <a:bodyPr/>
        <a:lstStyle/>
        <a:p>
          <a:r>
            <a:rPr lang="zh-TW" altLang="en-US" dirty="0" smtClean="0">
              <a:latin typeface="+mn-ea"/>
              <a:ea typeface="+mn-ea"/>
            </a:rPr>
            <a:t>幾乎所有產品都是由公司自行設計和配銷</a:t>
          </a:r>
          <a:endParaRPr lang="zh-TW" altLang="en-US" dirty="0">
            <a:latin typeface="+mn-ea"/>
            <a:ea typeface="+mn-ea"/>
          </a:endParaRPr>
        </a:p>
      </dgm:t>
    </dgm:pt>
    <dgm:pt modelId="{53EE7F87-57FF-4D57-91AE-28B77DFF67AC}" type="parTrans" cxnId="{F03E7459-B759-4548-BC8D-B8BBE4C11F96}">
      <dgm:prSet/>
      <dgm:spPr/>
      <dgm:t>
        <a:bodyPr/>
        <a:lstStyle/>
        <a:p>
          <a:endParaRPr lang="zh-TW" altLang="en-US">
            <a:latin typeface="標楷體" pitchFamily="65" charset="-120"/>
            <a:ea typeface="標楷體" pitchFamily="65" charset="-120"/>
          </a:endParaRPr>
        </a:p>
      </dgm:t>
    </dgm:pt>
    <dgm:pt modelId="{930735E6-D2A0-4231-A422-23C719D74C26}" type="sibTrans" cxnId="{F03E7459-B759-4548-BC8D-B8BBE4C11F96}">
      <dgm:prSet/>
      <dgm:spPr/>
      <dgm:t>
        <a:bodyPr/>
        <a:lstStyle/>
        <a:p>
          <a:endParaRPr lang="zh-TW" altLang="en-US">
            <a:latin typeface="標楷體" pitchFamily="65" charset="-120"/>
            <a:ea typeface="標楷體" pitchFamily="65" charset="-120"/>
          </a:endParaRPr>
        </a:p>
      </dgm:t>
    </dgm:pt>
    <dgm:pt modelId="{FDA62B47-015B-457F-BF79-795FB699F676}">
      <dgm:prSet/>
      <dgm:spPr/>
      <dgm:t>
        <a:bodyPr/>
        <a:lstStyle/>
        <a:p>
          <a:r>
            <a:rPr lang="zh-TW" altLang="en-US" dirty="0" smtClean="0">
              <a:latin typeface="+mn-ea"/>
              <a:ea typeface="+mn-ea"/>
            </a:rPr>
            <a:t>幾乎所有零售點都是由公司直營</a:t>
          </a:r>
          <a:endParaRPr lang="zh-TW" altLang="en-US" dirty="0">
            <a:latin typeface="+mn-ea"/>
            <a:ea typeface="+mn-ea"/>
          </a:endParaRPr>
        </a:p>
      </dgm:t>
    </dgm:pt>
    <dgm:pt modelId="{A0C2CF49-B0D1-4F10-8A40-EDAA59A7D3F6}" type="parTrans" cxnId="{E0F3ED2C-0871-48D6-9466-54B256DE1C8B}">
      <dgm:prSet/>
      <dgm:spPr/>
      <dgm:t>
        <a:bodyPr/>
        <a:lstStyle/>
        <a:p>
          <a:endParaRPr lang="zh-TW" altLang="en-US">
            <a:latin typeface="標楷體" pitchFamily="65" charset="-120"/>
            <a:ea typeface="標楷體" pitchFamily="65" charset="-120"/>
          </a:endParaRPr>
        </a:p>
      </dgm:t>
    </dgm:pt>
    <dgm:pt modelId="{E3A261A6-3921-4DFD-851E-1FEBB10351E5}" type="sibTrans" cxnId="{E0F3ED2C-0871-48D6-9466-54B256DE1C8B}">
      <dgm:prSet/>
      <dgm:spPr/>
      <dgm:t>
        <a:bodyPr/>
        <a:lstStyle/>
        <a:p>
          <a:endParaRPr lang="zh-TW" altLang="en-US">
            <a:latin typeface="標楷體" pitchFamily="65" charset="-120"/>
            <a:ea typeface="標楷體" pitchFamily="65" charset="-120"/>
          </a:endParaRPr>
        </a:p>
      </dgm:t>
    </dgm:pt>
    <dgm:pt modelId="{C2EBDE44-E05D-4094-9A40-94A12D100DDC}">
      <dgm:prSet/>
      <dgm:spPr/>
      <dgm:t>
        <a:bodyPr/>
        <a:lstStyle/>
        <a:p>
          <a:r>
            <a:rPr lang="zh-TW" altLang="en-US" dirty="0" smtClean="0">
              <a:latin typeface="+mn-ea"/>
              <a:ea typeface="+mn-ea"/>
            </a:rPr>
            <a:t>整個供應鏈以一種快速但可以預測的節奏前進</a:t>
          </a:r>
          <a:endParaRPr lang="zh-TW" altLang="en-US" dirty="0">
            <a:latin typeface="+mn-ea"/>
            <a:ea typeface="+mn-ea"/>
          </a:endParaRPr>
        </a:p>
      </dgm:t>
    </dgm:pt>
    <dgm:pt modelId="{FEA89434-1E33-4666-BF22-721C12E4913D}" type="parTrans" cxnId="{4229A21A-5F38-402B-A3E2-9611E6CF1CFC}">
      <dgm:prSet/>
      <dgm:spPr/>
      <dgm:t>
        <a:bodyPr/>
        <a:lstStyle/>
        <a:p>
          <a:endParaRPr lang="zh-TW" altLang="en-US">
            <a:latin typeface="標楷體" pitchFamily="65" charset="-120"/>
            <a:ea typeface="標楷體" pitchFamily="65" charset="-120"/>
          </a:endParaRPr>
        </a:p>
      </dgm:t>
    </dgm:pt>
    <dgm:pt modelId="{4A862CF5-25FF-4043-8C38-53FD2F24D136}" type="sibTrans" cxnId="{4229A21A-5F38-402B-A3E2-9611E6CF1CFC}">
      <dgm:prSet/>
      <dgm:spPr/>
      <dgm:t>
        <a:bodyPr/>
        <a:lstStyle/>
        <a:p>
          <a:endParaRPr lang="zh-TW" altLang="en-US">
            <a:latin typeface="標楷體" pitchFamily="65" charset="-120"/>
            <a:ea typeface="標楷體" pitchFamily="65" charset="-120"/>
          </a:endParaRPr>
        </a:p>
      </dgm:t>
    </dgm:pt>
    <dgm:pt modelId="{895400C0-5278-43EE-9787-6DFA44D83CA6}">
      <dgm:prSet custT="1"/>
      <dgm:spPr/>
      <dgm:t>
        <a:bodyPr/>
        <a:lstStyle/>
        <a:p>
          <a:r>
            <a:rPr lang="zh-TW" altLang="en-US" sz="2400" dirty="0" smtClean="0">
              <a:latin typeface="+mn-ea"/>
              <a:ea typeface="+mn-ea"/>
            </a:rPr>
            <a:t>豐田汽車</a:t>
          </a:r>
          <a:r>
            <a:rPr lang="en-US" altLang="zh-TW" sz="2400" dirty="0" smtClean="0">
              <a:latin typeface="+mn-ea"/>
              <a:ea typeface="+mn-ea"/>
            </a:rPr>
            <a:t>(Toyota)</a:t>
          </a:r>
          <a:r>
            <a:rPr lang="zh-TW" altLang="en-US" sz="2400" dirty="0" smtClean="0">
              <a:latin typeface="+mn-ea"/>
              <a:ea typeface="+mn-ea"/>
            </a:rPr>
            <a:t>在裝配線上使用的「</a:t>
          </a:r>
          <a:r>
            <a:rPr lang="en-US" altLang="zh-TW" sz="2400" dirty="0" err="1" smtClean="0">
              <a:latin typeface="+mn-ea"/>
              <a:ea typeface="+mn-ea"/>
            </a:rPr>
            <a:t>Takt</a:t>
          </a:r>
          <a:r>
            <a:rPr lang="en-US" altLang="zh-TW" sz="2400" dirty="0" smtClean="0">
              <a:latin typeface="+mn-ea"/>
              <a:ea typeface="+mn-ea"/>
            </a:rPr>
            <a:t> time</a:t>
          </a:r>
          <a:r>
            <a:rPr lang="zh-TW" altLang="en-US" sz="2400" dirty="0" smtClean="0">
              <a:latin typeface="+mn-ea"/>
              <a:ea typeface="+mn-ea"/>
            </a:rPr>
            <a:t>」</a:t>
          </a:r>
          <a:endParaRPr lang="zh-TW" altLang="en-US" sz="2400" dirty="0">
            <a:latin typeface="+mn-ea"/>
            <a:ea typeface="+mn-ea"/>
          </a:endParaRPr>
        </a:p>
      </dgm:t>
    </dgm:pt>
    <dgm:pt modelId="{4EA4A1B4-8AA4-4013-87EC-71696721314C}" type="parTrans" cxnId="{D0F44258-C8E4-4549-9D9B-8C375F485F02}">
      <dgm:prSet/>
      <dgm:spPr/>
      <dgm:t>
        <a:bodyPr/>
        <a:lstStyle/>
        <a:p>
          <a:endParaRPr lang="zh-TW" altLang="en-US">
            <a:latin typeface="標楷體" pitchFamily="65" charset="-120"/>
            <a:ea typeface="標楷體" pitchFamily="65" charset="-120"/>
          </a:endParaRPr>
        </a:p>
      </dgm:t>
    </dgm:pt>
    <dgm:pt modelId="{B1D797BE-FDD0-4007-ACCF-20FCE1D89EDA}" type="sibTrans" cxnId="{D0F44258-C8E4-4549-9D9B-8C375F485F02}">
      <dgm:prSet/>
      <dgm:spPr/>
      <dgm:t>
        <a:bodyPr/>
        <a:lstStyle/>
        <a:p>
          <a:endParaRPr lang="zh-TW" altLang="en-US">
            <a:latin typeface="標楷體" pitchFamily="65" charset="-120"/>
            <a:ea typeface="標楷體" pitchFamily="65" charset="-120"/>
          </a:endParaRPr>
        </a:p>
      </dgm:t>
    </dgm:pt>
    <dgm:pt modelId="{E49C4131-C8CD-4253-A7C6-1EE269E5BFC7}">
      <dgm:prSet custT="1"/>
      <dgm:spPr/>
      <dgm:t>
        <a:bodyPr/>
        <a:lstStyle/>
        <a:p>
          <a:r>
            <a:rPr lang="zh-TW" altLang="en-US" sz="2400" dirty="0" smtClean="0">
              <a:latin typeface="+mn-ea"/>
              <a:ea typeface="+mn-ea"/>
            </a:rPr>
            <a:t>戴爾電腦</a:t>
          </a:r>
          <a:r>
            <a:rPr lang="en-US" altLang="zh-TW" sz="2400" dirty="0" smtClean="0">
              <a:latin typeface="+mn-ea"/>
              <a:ea typeface="+mn-ea"/>
            </a:rPr>
            <a:t>(Dell)</a:t>
          </a:r>
          <a:r>
            <a:rPr lang="zh-TW" altLang="en-US" sz="2400" dirty="0" smtClean="0">
              <a:latin typeface="+mn-ea"/>
              <a:ea typeface="+mn-ea"/>
            </a:rPr>
            <a:t>採購、生產、及配銷系統當中的「存貨速率</a:t>
          </a:r>
          <a:r>
            <a:rPr lang="en-US" altLang="zh-TW" sz="2400" dirty="0" smtClean="0">
              <a:latin typeface="+mn-ea"/>
              <a:ea typeface="+mn-ea"/>
            </a:rPr>
            <a:t>(inventory velocity)</a:t>
          </a:r>
          <a:r>
            <a:rPr lang="zh-TW" altLang="en-US" sz="2400" dirty="0" smtClean="0">
              <a:latin typeface="+mn-ea"/>
              <a:ea typeface="+mn-ea"/>
            </a:rPr>
            <a:t>」</a:t>
          </a:r>
          <a:endParaRPr lang="zh-TW" altLang="en-US" sz="2400" dirty="0">
            <a:latin typeface="+mn-ea"/>
            <a:ea typeface="+mn-ea"/>
          </a:endParaRPr>
        </a:p>
      </dgm:t>
    </dgm:pt>
    <dgm:pt modelId="{DF52BC9B-DFF2-47CB-89BE-E9A8F29457C1}" type="parTrans" cxnId="{92E03DA7-F636-4DAC-A3EF-2C8E183A46A1}">
      <dgm:prSet/>
      <dgm:spPr/>
      <dgm:t>
        <a:bodyPr/>
        <a:lstStyle/>
        <a:p>
          <a:endParaRPr lang="zh-TW" altLang="en-US">
            <a:latin typeface="標楷體" pitchFamily="65" charset="-120"/>
            <a:ea typeface="標楷體" pitchFamily="65" charset="-120"/>
          </a:endParaRPr>
        </a:p>
      </dgm:t>
    </dgm:pt>
    <dgm:pt modelId="{98364C91-DC0B-4E73-88F6-3C4E475480A2}" type="sibTrans" cxnId="{92E03DA7-F636-4DAC-A3EF-2C8E183A46A1}">
      <dgm:prSet/>
      <dgm:spPr/>
      <dgm:t>
        <a:bodyPr/>
        <a:lstStyle/>
        <a:p>
          <a:endParaRPr lang="zh-TW" altLang="en-US">
            <a:latin typeface="標楷體" pitchFamily="65" charset="-120"/>
            <a:ea typeface="標楷體" pitchFamily="65" charset="-120"/>
          </a:endParaRPr>
        </a:p>
      </dgm:t>
    </dgm:pt>
    <dgm:pt modelId="{7955D086-FFC5-4462-9BE4-D659D2439754}" type="pres">
      <dgm:prSet presAssocID="{0F922708-BC84-4B5E-A434-6A879F29DA64}" presName="Name0" presStyleCnt="0">
        <dgm:presLayoutVars>
          <dgm:dir/>
          <dgm:animLvl val="lvl"/>
          <dgm:resizeHandles val="exact"/>
        </dgm:presLayoutVars>
      </dgm:prSet>
      <dgm:spPr/>
      <dgm:t>
        <a:bodyPr/>
        <a:lstStyle/>
        <a:p>
          <a:endParaRPr lang="zh-TW" altLang="en-US"/>
        </a:p>
      </dgm:t>
    </dgm:pt>
    <dgm:pt modelId="{DBF7B5EB-33C2-4DD9-B61C-944C08165C7A}" type="pres">
      <dgm:prSet presAssocID="{818B59EE-E8C7-4548-830E-3E38326C8FF5}" presName="boxAndChildren" presStyleCnt="0"/>
      <dgm:spPr/>
    </dgm:pt>
    <dgm:pt modelId="{50DB277C-D4E0-4FB1-90F2-17A7701906F2}" type="pres">
      <dgm:prSet presAssocID="{818B59EE-E8C7-4548-830E-3E38326C8FF5}" presName="parentTextBox" presStyleLbl="node1" presStyleIdx="0" presStyleCnt="3"/>
      <dgm:spPr/>
      <dgm:t>
        <a:bodyPr/>
        <a:lstStyle/>
        <a:p>
          <a:endParaRPr lang="zh-TW" altLang="en-US"/>
        </a:p>
      </dgm:t>
    </dgm:pt>
    <dgm:pt modelId="{682252E9-291D-4B71-BCF5-61DF5579F757}" type="pres">
      <dgm:prSet presAssocID="{818B59EE-E8C7-4548-830E-3E38326C8FF5}" presName="entireBox" presStyleLbl="node1" presStyleIdx="0" presStyleCnt="3" custScaleY="89269"/>
      <dgm:spPr/>
      <dgm:t>
        <a:bodyPr/>
        <a:lstStyle/>
        <a:p>
          <a:endParaRPr lang="zh-TW" altLang="en-US"/>
        </a:p>
      </dgm:t>
    </dgm:pt>
    <dgm:pt modelId="{B25B480A-BCC8-402E-9930-DA46B4D3E91E}" type="pres">
      <dgm:prSet presAssocID="{818B59EE-E8C7-4548-830E-3E38326C8FF5}" presName="descendantBox" presStyleCnt="0"/>
      <dgm:spPr/>
    </dgm:pt>
    <dgm:pt modelId="{F4550A1F-FB06-4993-B867-3B9928563622}" type="pres">
      <dgm:prSet presAssocID="{895400C0-5278-43EE-9787-6DFA44D83CA6}" presName="childTextBox" presStyleLbl="fgAccFollowNode1" presStyleIdx="0" presStyleCnt="5" custScaleY="144260">
        <dgm:presLayoutVars>
          <dgm:bulletEnabled val="1"/>
        </dgm:presLayoutVars>
      </dgm:prSet>
      <dgm:spPr/>
      <dgm:t>
        <a:bodyPr/>
        <a:lstStyle/>
        <a:p>
          <a:endParaRPr lang="zh-TW" altLang="en-US"/>
        </a:p>
      </dgm:t>
    </dgm:pt>
    <dgm:pt modelId="{28648B4B-F9AB-4DF7-996E-37DEEC5ACC6D}" type="pres">
      <dgm:prSet presAssocID="{E49C4131-C8CD-4253-A7C6-1EE269E5BFC7}" presName="childTextBox" presStyleLbl="fgAccFollowNode1" presStyleIdx="1" presStyleCnt="5" custScaleY="141139">
        <dgm:presLayoutVars>
          <dgm:bulletEnabled val="1"/>
        </dgm:presLayoutVars>
      </dgm:prSet>
      <dgm:spPr/>
      <dgm:t>
        <a:bodyPr/>
        <a:lstStyle/>
        <a:p>
          <a:endParaRPr lang="zh-TW" altLang="en-US"/>
        </a:p>
      </dgm:t>
    </dgm:pt>
    <dgm:pt modelId="{2EB011A1-B1CB-48B5-8176-137B46DA7C8A}" type="pres">
      <dgm:prSet presAssocID="{EB19053E-0B86-4E2A-A411-258F50896163}" presName="sp" presStyleCnt="0"/>
      <dgm:spPr/>
    </dgm:pt>
    <dgm:pt modelId="{08D627C0-862F-409D-982B-BF52E44EA6A3}" type="pres">
      <dgm:prSet presAssocID="{E2BF4620-20C4-42D4-945A-0AB413586E82}" presName="arrowAndChildren" presStyleCnt="0"/>
      <dgm:spPr/>
    </dgm:pt>
    <dgm:pt modelId="{089A5470-269F-4602-8073-8CAA26FBDDF9}" type="pres">
      <dgm:prSet presAssocID="{E2BF4620-20C4-42D4-945A-0AB413586E82}" presName="parentTextArrow" presStyleLbl="node1" presStyleIdx="0" presStyleCnt="3"/>
      <dgm:spPr/>
      <dgm:t>
        <a:bodyPr/>
        <a:lstStyle/>
        <a:p>
          <a:endParaRPr lang="zh-TW" altLang="en-US"/>
        </a:p>
      </dgm:t>
    </dgm:pt>
    <dgm:pt modelId="{DBE2733A-7DFE-4F22-862A-EE3ECA34010E}" type="pres">
      <dgm:prSet presAssocID="{E2BF4620-20C4-42D4-945A-0AB413586E82}" presName="arrow" presStyleLbl="node1" presStyleIdx="1" presStyleCnt="3"/>
      <dgm:spPr/>
      <dgm:t>
        <a:bodyPr/>
        <a:lstStyle/>
        <a:p>
          <a:endParaRPr lang="zh-TW" altLang="en-US"/>
        </a:p>
      </dgm:t>
    </dgm:pt>
    <dgm:pt modelId="{42A07FB6-9B7C-4B4B-B41D-3132CFBAE369}" type="pres">
      <dgm:prSet presAssocID="{E2BF4620-20C4-42D4-945A-0AB413586E82}" presName="descendantArrow" presStyleCnt="0"/>
      <dgm:spPr/>
    </dgm:pt>
    <dgm:pt modelId="{46A203EB-E970-4F0A-AF73-4082A7635DFC}" type="pres">
      <dgm:prSet presAssocID="{C2EBDE44-E05D-4094-9A40-94A12D100DDC}" presName="childTextArrow" presStyleLbl="fgAccFollowNode1" presStyleIdx="2" presStyleCnt="5">
        <dgm:presLayoutVars>
          <dgm:bulletEnabled val="1"/>
        </dgm:presLayoutVars>
      </dgm:prSet>
      <dgm:spPr/>
      <dgm:t>
        <a:bodyPr/>
        <a:lstStyle/>
        <a:p>
          <a:endParaRPr lang="zh-TW" altLang="en-US"/>
        </a:p>
      </dgm:t>
    </dgm:pt>
    <dgm:pt modelId="{0B87E903-5927-44B2-AAF7-86710D727C56}" type="pres">
      <dgm:prSet presAssocID="{F2226B9B-CA79-4F53-9FD9-6ED9C341CCF2}" presName="sp" presStyleCnt="0"/>
      <dgm:spPr/>
    </dgm:pt>
    <dgm:pt modelId="{19A671F2-9EA1-4F73-A9AD-1070833ED16A}" type="pres">
      <dgm:prSet presAssocID="{6C5FE878-3F62-4538-B2B4-0888E3777580}" presName="arrowAndChildren" presStyleCnt="0"/>
      <dgm:spPr/>
    </dgm:pt>
    <dgm:pt modelId="{8A568B90-5CA8-4D0E-AD80-48D6D53FD9E7}" type="pres">
      <dgm:prSet presAssocID="{6C5FE878-3F62-4538-B2B4-0888E3777580}" presName="parentTextArrow" presStyleLbl="node1" presStyleIdx="1" presStyleCnt="3"/>
      <dgm:spPr/>
      <dgm:t>
        <a:bodyPr/>
        <a:lstStyle/>
        <a:p>
          <a:endParaRPr lang="zh-TW" altLang="en-US"/>
        </a:p>
      </dgm:t>
    </dgm:pt>
    <dgm:pt modelId="{72B1ACE3-96E3-4BFD-B4C2-6B0BC783E9F3}" type="pres">
      <dgm:prSet presAssocID="{6C5FE878-3F62-4538-B2B4-0888E3777580}" presName="arrow" presStyleLbl="node1" presStyleIdx="2" presStyleCnt="3"/>
      <dgm:spPr/>
      <dgm:t>
        <a:bodyPr/>
        <a:lstStyle/>
        <a:p>
          <a:endParaRPr lang="zh-TW" altLang="en-US"/>
        </a:p>
      </dgm:t>
    </dgm:pt>
    <dgm:pt modelId="{07204E36-3A00-4BBC-B0FA-7CFB99590B32}" type="pres">
      <dgm:prSet presAssocID="{6C5FE878-3F62-4538-B2B4-0888E3777580}" presName="descendantArrow" presStyleCnt="0"/>
      <dgm:spPr/>
    </dgm:pt>
    <dgm:pt modelId="{02C726D2-0AD4-4937-B780-1215E52AC473}" type="pres">
      <dgm:prSet presAssocID="{37880F03-5A34-4B82-8ABA-5B59A1A377DE}" presName="childTextArrow" presStyleLbl="fgAccFollowNode1" presStyleIdx="3" presStyleCnt="5">
        <dgm:presLayoutVars>
          <dgm:bulletEnabled val="1"/>
        </dgm:presLayoutVars>
      </dgm:prSet>
      <dgm:spPr/>
      <dgm:t>
        <a:bodyPr/>
        <a:lstStyle/>
        <a:p>
          <a:endParaRPr lang="zh-TW" altLang="en-US"/>
        </a:p>
      </dgm:t>
    </dgm:pt>
    <dgm:pt modelId="{15E2C33F-CAB1-4AE3-A8AF-6BAD381409BC}" type="pres">
      <dgm:prSet presAssocID="{FDA62B47-015B-457F-BF79-795FB699F676}" presName="childTextArrow" presStyleLbl="fgAccFollowNode1" presStyleIdx="4" presStyleCnt="5">
        <dgm:presLayoutVars>
          <dgm:bulletEnabled val="1"/>
        </dgm:presLayoutVars>
      </dgm:prSet>
      <dgm:spPr/>
      <dgm:t>
        <a:bodyPr/>
        <a:lstStyle/>
        <a:p>
          <a:endParaRPr lang="zh-TW" altLang="en-US"/>
        </a:p>
      </dgm:t>
    </dgm:pt>
  </dgm:ptLst>
  <dgm:cxnLst>
    <dgm:cxn modelId="{92E03DA7-F636-4DAC-A3EF-2C8E183A46A1}" srcId="{818B59EE-E8C7-4548-830E-3E38326C8FF5}" destId="{E49C4131-C8CD-4253-A7C6-1EE269E5BFC7}" srcOrd="1" destOrd="0" parTransId="{DF52BC9B-DFF2-47CB-89BE-E9A8F29457C1}" sibTransId="{98364C91-DC0B-4E73-88F6-3C4E475480A2}"/>
    <dgm:cxn modelId="{5FE2F5F9-D6C2-4C15-844E-76F2AD5CD713}" type="presOf" srcId="{FDA62B47-015B-457F-BF79-795FB699F676}" destId="{15E2C33F-CAB1-4AE3-A8AF-6BAD381409BC}" srcOrd="0" destOrd="0" presId="urn:microsoft.com/office/officeart/2005/8/layout/process4"/>
    <dgm:cxn modelId="{FAB6A2D7-0A49-4557-B7C7-7BD9291BA4CA}" srcId="{0F922708-BC84-4B5E-A434-6A879F29DA64}" destId="{818B59EE-E8C7-4548-830E-3E38326C8FF5}" srcOrd="2" destOrd="0" parTransId="{BBE106B3-6FC5-4B19-A4FC-C5A6550D6A92}" sibTransId="{BE9D657D-012D-4789-B453-824830552AF2}"/>
    <dgm:cxn modelId="{4229A21A-5F38-402B-A3E2-9611E6CF1CFC}" srcId="{E2BF4620-20C4-42D4-945A-0AB413586E82}" destId="{C2EBDE44-E05D-4094-9A40-94A12D100DDC}" srcOrd="0" destOrd="0" parTransId="{FEA89434-1E33-4666-BF22-721C12E4913D}" sibTransId="{4A862CF5-25FF-4043-8C38-53FD2F24D136}"/>
    <dgm:cxn modelId="{52874387-7E24-454A-AE5F-A2BF4DC4FD80}" srcId="{0F922708-BC84-4B5E-A434-6A879F29DA64}" destId="{E2BF4620-20C4-42D4-945A-0AB413586E82}" srcOrd="1" destOrd="0" parTransId="{95A66C7E-1C9C-4E56-A029-40824DDABE12}" sibTransId="{EB19053E-0B86-4E2A-A411-258F50896163}"/>
    <dgm:cxn modelId="{F03E7459-B759-4548-BC8D-B8BBE4C11F96}" srcId="{6C5FE878-3F62-4538-B2B4-0888E3777580}" destId="{37880F03-5A34-4B82-8ABA-5B59A1A377DE}" srcOrd="0" destOrd="0" parTransId="{53EE7F87-57FF-4D57-91AE-28B77DFF67AC}" sibTransId="{930735E6-D2A0-4231-A422-23C719D74C26}"/>
    <dgm:cxn modelId="{76F490A2-B279-409A-B033-6E11F498561B}" type="presOf" srcId="{6C5FE878-3F62-4538-B2B4-0888E3777580}" destId="{72B1ACE3-96E3-4BFD-B4C2-6B0BC783E9F3}" srcOrd="1" destOrd="0" presId="urn:microsoft.com/office/officeart/2005/8/layout/process4"/>
    <dgm:cxn modelId="{0775F443-801D-48E0-B47C-2D8EC93CEAD6}" type="presOf" srcId="{0F922708-BC84-4B5E-A434-6A879F29DA64}" destId="{7955D086-FFC5-4462-9BE4-D659D2439754}" srcOrd="0" destOrd="0" presId="urn:microsoft.com/office/officeart/2005/8/layout/process4"/>
    <dgm:cxn modelId="{1F21A57C-AAA6-4656-A786-0E69C32BA336}" type="presOf" srcId="{37880F03-5A34-4B82-8ABA-5B59A1A377DE}" destId="{02C726D2-0AD4-4937-B780-1215E52AC473}" srcOrd="0" destOrd="0" presId="urn:microsoft.com/office/officeart/2005/8/layout/process4"/>
    <dgm:cxn modelId="{E0F3ED2C-0871-48D6-9466-54B256DE1C8B}" srcId="{6C5FE878-3F62-4538-B2B4-0888E3777580}" destId="{FDA62B47-015B-457F-BF79-795FB699F676}" srcOrd="1" destOrd="0" parTransId="{A0C2CF49-B0D1-4F10-8A40-EDAA59A7D3F6}" sibTransId="{E3A261A6-3921-4DFD-851E-1FEBB10351E5}"/>
    <dgm:cxn modelId="{D0F44258-C8E4-4549-9D9B-8C375F485F02}" srcId="{818B59EE-E8C7-4548-830E-3E38326C8FF5}" destId="{895400C0-5278-43EE-9787-6DFA44D83CA6}" srcOrd="0" destOrd="0" parTransId="{4EA4A1B4-8AA4-4013-87EC-71696721314C}" sibTransId="{B1D797BE-FDD0-4007-ACCF-20FCE1D89EDA}"/>
    <dgm:cxn modelId="{30C1BCE6-CB80-41C3-B1EE-61BDA3AAE53F}" type="presOf" srcId="{818B59EE-E8C7-4548-830E-3E38326C8FF5}" destId="{682252E9-291D-4B71-BCF5-61DF5579F757}" srcOrd="1" destOrd="0" presId="urn:microsoft.com/office/officeart/2005/8/layout/process4"/>
    <dgm:cxn modelId="{10D7ADFB-35B4-400D-9F94-99E5448A19FB}" srcId="{0F922708-BC84-4B5E-A434-6A879F29DA64}" destId="{6C5FE878-3F62-4538-B2B4-0888E3777580}" srcOrd="0" destOrd="0" parTransId="{31126E0E-E0F0-4827-ABA0-0E862B5A7725}" sibTransId="{F2226B9B-CA79-4F53-9FD9-6ED9C341CCF2}"/>
    <dgm:cxn modelId="{4526CC4A-EA94-4011-8695-E4A35130E23B}" type="presOf" srcId="{E49C4131-C8CD-4253-A7C6-1EE269E5BFC7}" destId="{28648B4B-F9AB-4DF7-996E-37DEEC5ACC6D}" srcOrd="0" destOrd="0" presId="urn:microsoft.com/office/officeart/2005/8/layout/process4"/>
    <dgm:cxn modelId="{E5FE7425-2CCD-476D-9C4E-DB5ABA51BFE1}" type="presOf" srcId="{E2BF4620-20C4-42D4-945A-0AB413586E82}" destId="{089A5470-269F-4602-8073-8CAA26FBDDF9}" srcOrd="0" destOrd="0" presId="urn:microsoft.com/office/officeart/2005/8/layout/process4"/>
    <dgm:cxn modelId="{2937A468-A6E1-4CCD-8CEF-70E5CFE88726}" type="presOf" srcId="{C2EBDE44-E05D-4094-9A40-94A12D100DDC}" destId="{46A203EB-E970-4F0A-AF73-4082A7635DFC}" srcOrd="0" destOrd="0" presId="urn:microsoft.com/office/officeart/2005/8/layout/process4"/>
    <dgm:cxn modelId="{DAA6A02D-A88B-4917-8524-BEE08D211A99}" type="presOf" srcId="{818B59EE-E8C7-4548-830E-3E38326C8FF5}" destId="{50DB277C-D4E0-4FB1-90F2-17A7701906F2}" srcOrd="0" destOrd="0" presId="urn:microsoft.com/office/officeart/2005/8/layout/process4"/>
    <dgm:cxn modelId="{F12B43F8-7BC1-4192-A072-9806B7511C0B}" type="presOf" srcId="{895400C0-5278-43EE-9787-6DFA44D83CA6}" destId="{F4550A1F-FB06-4993-B867-3B9928563622}" srcOrd="0" destOrd="0" presId="urn:microsoft.com/office/officeart/2005/8/layout/process4"/>
    <dgm:cxn modelId="{AAA5481C-543F-400B-AC1E-64D3ACDD4F69}" type="presOf" srcId="{6C5FE878-3F62-4538-B2B4-0888E3777580}" destId="{8A568B90-5CA8-4D0E-AD80-48D6D53FD9E7}" srcOrd="0" destOrd="0" presId="urn:microsoft.com/office/officeart/2005/8/layout/process4"/>
    <dgm:cxn modelId="{69696CA5-D9A6-4A1A-A81A-82AD611F31E5}" type="presOf" srcId="{E2BF4620-20C4-42D4-945A-0AB413586E82}" destId="{DBE2733A-7DFE-4F22-862A-EE3ECA34010E}" srcOrd="1" destOrd="0" presId="urn:microsoft.com/office/officeart/2005/8/layout/process4"/>
    <dgm:cxn modelId="{B0E54D85-340F-428A-B888-34775ED7ECE9}" type="presParOf" srcId="{7955D086-FFC5-4462-9BE4-D659D2439754}" destId="{DBF7B5EB-33C2-4DD9-B61C-944C08165C7A}" srcOrd="0" destOrd="0" presId="urn:microsoft.com/office/officeart/2005/8/layout/process4"/>
    <dgm:cxn modelId="{4CBBA98D-FF1B-4849-8AB8-AFC62B1AD557}" type="presParOf" srcId="{DBF7B5EB-33C2-4DD9-B61C-944C08165C7A}" destId="{50DB277C-D4E0-4FB1-90F2-17A7701906F2}" srcOrd="0" destOrd="0" presId="urn:microsoft.com/office/officeart/2005/8/layout/process4"/>
    <dgm:cxn modelId="{28380D1B-D8E0-462C-9D4F-0294A6511C83}" type="presParOf" srcId="{DBF7B5EB-33C2-4DD9-B61C-944C08165C7A}" destId="{682252E9-291D-4B71-BCF5-61DF5579F757}" srcOrd="1" destOrd="0" presId="urn:microsoft.com/office/officeart/2005/8/layout/process4"/>
    <dgm:cxn modelId="{062FA04B-10AD-479A-9393-B0BAE766E67B}" type="presParOf" srcId="{DBF7B5EB-33C2-4DD9-B61C-944C08165C7A}" destId="{B25B480A-BCC8-402E-9930-DA46B4D3E91E}" srcOrd="2" destOrd="0" presId="urn:microsoft.com/office/officeart/2005/8/layout/process4"/>
    <dgm:cxn modelId="{9394F726-B3B4-4396-BAB3-42B3F67C664C}" type="presParOf" srcId="{B25B480A-BCC8-402E-9930-DA46B4D3E91E}" destId="{F4550A1F-FB06-4993-B867-3B9928563622}" srcOrd="0" destOrd="0" presId="urn:microsoft.com/office/officeart/2005/8/layout/process4"/>
    <dgm:cxn modelId="{2677A811-A7A7-43CA-B480-ED62EC9CD565}" type="presParOf" srcId="{B25B480A-BCC8-402E-9930-DA46B4D3E91E}" destId="{28648B4B-F9AB-4DF7-996E-37DEEC5ACC6D}" srcOrd="1" destOrd="0" presId="urn:microsoft.com/office/officeart/2005/8/layout/process4"/>
    <dgm:cxn modelId="{EC76BBE9-6949-4ABC-ABCD-A323A961BD14}" type="presParOf" srcId="{7955D086-FFC5-4462-9BE4-D659D2439754}" destId="{2EB011A1-B1CB-48B5-8176-137B46DA7C8A}" srcOrd="1" destOrd="0" presId="urn:microsoft.com/office/officeart/2005/8/layout/process4"/>
    <dgm:cxn modelId="{8A87AD97-D09E-49A4-B3E0-6F29C20CA1D0}" type="presParOf" srcId="{7955D086-FFC5-4462-9BE4-D659D2439754}" destId="{08D627C0-862F-409D-982B-BF52E44EA6A3}" srcOrd="2" destOrd="0" presId="urn:microsoft.com/office/officeart/2005/8/layout/process4"/>
    <dgm:cxn modelId="{FE3DD7B9-AC01-4BE5-99F7-94C8B49BDDDF}" type="presParOf" srcId="{08D627C0-862F-409D-982B-BF52E44EA6A3}" destId="{089A5470-269F-4602-8073-8CAA26FBDDF9}" srcOrd="0" destOrd="0" presId="urn:microsoft.com/office/officeart/2005/8/layout/process4"/>
    <dgm:cxn modelId="{3A21F68B-2DF8-40E9-8606-E30081B916BD}" type="presParOf" srcId="{08D627C0-862F-409D-982B-BF52E44EA6A3}" destId="{DBE2733A-7DFE-4F22-862A-EE3ECA34010E}" srcOrd="1" destOrd="0" presId="urn:microsoft.com/office/officeart/2005/8/layout/process4"/>
    <dgm:cxn modelId="{0BAF7B13-DFBF-4AA2-8FE8-62A8A3E89F8C}" type="presParOf" srcId="{08D627C0-862F-409D-982B-BF52E44EA6A3}" destId="{42A07FB6-9B7C-4B4B-B41D-3132CFBAE369}" srcOrd="2" destOrd="0" presId="urn:microsoft.com/office/officeart/2005/8/layout/process4"/>
    <dgm:cxn modelId="{5DCD9254-7D55-4C49-BEE1-1CF0C8194FA9}" type="presParOf" srcId="{42A07FB6-9B7C-4B4B-B41D-3132CFBAE369}" destId="{46A203EB-E970-4F0A-AF73-4082A7635DFC}" srcOrd="0" destOrd="0" presId="urn:microsoft.com/office/officeart/2005/8/layout/process4"/>
    <dgm:cxn modelId="{DA02EFE7-9D74-4D9A-9B5C-00995EF436B2}" type="presParOf" srcId="{7955D086-FFC5-4462-9BE4-D659D2439754}" destId="{0B87E903-5927-44B2-AAF7-86710D727C56}" srcOrd="3" destOrd="0" presId="urn:microsoft.com/office/officeart/2005/8/layout/process4"/>
    <dgm:cxn modelId="{00A9495E-499A-4877-9AF0-104A54AD3347}" type="presParOf" srcId="{7955D086-FFC5-4462-9BE4-D659D2439754}" destId="{19A671F2-9EA1-4F73-A9AD-1070833ED16A}" srcOrd="4" destOrd="0" presId="urn:microsoft.com/office/officeart/2005/8/layout/process4"/>
    <dgm:cxn modelId="{3E1D78C7-D3CA-4888-ABAE-88404B9311DF}" type="presParOf" srcId="{19A671F2-9EA1-4F73-A9AD-1070833ED16A}" destId="{8A568B90-5CA8-4D0E-AD80-48D6D53FD9E7}" srcOrd="0" destOrd="0" presId="urn:microsoft.com/office/officeart/2005/8/layout/process4"/>
    <dgm:cxn modelId="{6C1D4F31-E949-487D-998D-BADE7E2F4088}" type="presParOf" srcId="{19A671F2-9EA1-4F73-A9AD-1070833ED16A}" destId="{72B1ACE3-96E3-4BFD-B4C2-6B0BC783E9F3}" srcOrd="1" destOrd="0" presId="urn:microsoft.com/office/officeart/2005/8/layout/process4"/>
    <dgm:cxn modelId="{01CF0C56-4291-4993-871F-0BFCCD09E31C}" type="presParOf" srcId="{19A671F2-9EA1-4F73-A9AD-1070833ED16A}" destId="{07204E36-3A00-4BBC-B0FA-7CFB99590B32}" srcOrd="2" destOrd="0" presId="urn:microsoft.com/office/officeart/2005/8/layout/process4"/>
    <dgm:cxn modelId="{AF5473B3-4A1C-4ED7-8A03-1087AA132F5A}" type="presParOf" srcId="{07204E36-3A00-4BBC-B0FA-7CFB99590B32}" destId="{02C726D2-0AD4-4937-B780-1215E52AC473}" srcOrd="0" destOrd="0" presId="urn:microsoft.com/office/officeart/2005/8/layout/process4"/>
    <dgm:cxn modelId="{FCEA74A7-4605-42E1-8503-491BF2B1FDA9}" type="presParOf" srcId="{07204E36-3A00-4BBC-B0FA-7CFB99590B32}" destId="{15E2C33F-CAB1-4AE3-A8AF-6BAD381409BC}" srcOrd="1" destOrd="0" presId="urn:microsoft.com/office/officeart/2005/8/layout/process4"/>
  </dgm:cxnLst>
  <dgm:bg/>
  <dgm:whole>
    <a:ln>
      <a:solidFill>
        <a:schemeClr val="accent1"/>
      </a:solidFill>
    </a:ln>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45E685-EE0F-4A98-89D7-7E12E0745A10}" type="doc">
      <dgm:prSet loTypeId="urn:microsoft.com/office/officeart/2005/8/layout/list1" loCatId="list" qsTypeId="urn:microsoft.com/office/officeart/2005/8/quickstyle/simple2" qsCatId="simple" csTypeId="urn:microsoft.com/office/officeart/2005/8/colors/colorful1#1" csCatId="colorful" phldr="1"/>
      <dgm:spPr/>
      <dgm:t>
        <a:bodyPr/>
        <a:lstStyle/>
        <a:p>
          <a:endParaRPr lang="zh-TW" altLang="en-US"/>
        </a:p>
      </dgm:t>
    </dgm:pt>
    <dgm:pt modelId="{7E8D748B-067F-4EF3-AA8D-C38CB8A621DF}">
      <dgm:prSet phldrT="[文字]" custT="1"/>
      <dgm:spPr/>
      <dgm:t>
        <a:bodyPr/>
        <a:lstStyle/>
        <a:p>
          <a:r>
            <a:rPr lang="en-US" altLang="zh-TW" sz="4000" dirty="0" err="1" smtClean="0"/>
            <a:t>Takt</a:t>
          </a:r>
          <a:r>
            <a:rPr lang="en-US" altLang="zh-TW" sz="4000" dirty="0" smtClean="0"/>
            <a:t> time</a:t>
          </a:r>
          <a:endParaRPr lang="zh-TW" altLang="en-US" sz="4000" dirty="0"/>
        </a:p>
      </dgm:t>
    </dgm:pt>
    <dgm:pt modelId="{A464E2A9-A942-4618-880B-1FA9AA69DEE5}" type="parTrans" cxnId="{E631CD4A-0410-4105-BDBD-D860BFE57E97}">
      <dgm:prSet/>
      <dgm:spPr/>
      <dgm:t>
        <a:bodyPr/>
        <a:lstStyle/>
        <a:p>
          <a:endParaRPr lang="zh-TW" altLang="en-US"/>
        </a:p>
      </dgm:t>
    </dgm:pt>
    <dgm:pt modelId="{9751B3F7-8A66-49D6-BD6F-6461CEB63580}" type="sibTrans" cxnId="{E631CD4A-0410-4105-BDBD-D860BFE57E97}">
      <dgm:prSet/>
      <dgm:spPr/>
      <dgm:t>
        <a:bodyPr/>
        <a:lstStyle/>
        <a:p>
          <a:endParaRPr lang="zh-TW" altLang="en-US"/>
        </a:p>
      </dgm:t>
    </dgm:pt>
    <dgm:pt modelId="{7F8828F6-266A-4641-8825-028FAF4A20A7}">
      <dgm:prSet custT="1"/>
      <dgm:spPr/>
      <dgm:t>
        <a:bodyPr/>
        <a:lstStyle/>
        <a:p>
          <a:r>
            <a:rPr lang="zh-TW" altLang="en-US" sz="2800" dirty="0" smtClean="0">
              <a:solidFill>
                <a:srgbClr val="FF0000"/>
              </a:solidFill>
            </a:rPr>
            <a:t>可符合顧客要求的週期時間</a:t>
          </a:r>
          <a:endParaRPr lang="zh-TW" altLang="en-US" sz="2800" dirty="0"/>
        </a:p>
      </dgm:t>
    </dgm:pt>
    <dgm:pt modelId="{023F8E17-B3C5-45DC-A16E-93F1B2FEC707}" type="parTrans" cxnId="{D8914197-8713-4950-B749-9E1FE0F0F800}">
      <dgm:prSet/>
      <dgm:spPr/>
      <dgm:t>
        <a:bodyPr/>
        <a:lstStyle/>
        <a:p>
          <a:endParaRPr lang="zh-TW" altLang="en-US"/>
        </a:p>
      </dgm:t>
    </dgm:pt>
    <dgm:pt modelId="{86EEE653-7C70-4B90-BD1F-AB7F81641DD5}" type="sibTrans" cxnId="{D8914197-8713-4950-B749-9E1FE0F0F800}">
      <dgm:prSet/>
      <dgm:spPr/>
      <dgm:t>
        <a:bodyPr/>
        <a:lstStyle/>
        <a:p>
          <a:endParaRPr lang="zh-TW" altLang="en-US"/>
        </a:p>
      </dgm:t>
    </dgm:pt>
    <dgm:pt modelId="{9B8AFAAB-8BF5-4F9D-BCB8-B7A4AE327C97}">
      <dgm:prSet custT="1"/>
      <dgm:spPr/>
      <dgm:t>
        <a:bodyPr/>
        <a:lstStyle/>
        <a:p>
          <a:r>
            <a:rPr lang="en-US" altLang="zh-TW" sz="2800" dirty="0" err="1" smtClean="0"/>
            <a:t>Takt</a:t>
          </a:r>
          <a:r>
            <a:rPr lang="en-US" altLang="zh-TW" sz="2800" dirty="0" smtClean="0"/>
            <a:t> </a:t>
          </a:r>
          <a:r>
            <a:rPr lang="zh-TW" altLang="zh-TW" sz="2800" dirty="0" smtClean="0"/>
            <a:t>源自德文</a:t>
          </a:r>
          <a:r>
            <a:rPr lang="zh-TW" altLang="en-US" sz="2800" dirty="0" smtClean="0"/>
            <a:t>，</a:t>
          </a:r>
          <a:r>
            <a:rPr lang="zh-TW" altLang="zh-TW" sz="2800" dirty="0" smtClean="0"/>
            <a:t>其意為指揮棒</a:t>
          </a:r>
          <a:endParaRPr lang="zh-TW" altLang="en-US" sz="2800" dirty="0"/>
        </a:p>
      </dgm:t>
    </dgm:pt>
    <dgm:pt modelId="{34764FCD-1165-41D4-9A6D-1FE55D50EDAB}" type="sibTrans" cxnId="{4722546E-AA0B-46F4-BE75-CDA36125D9EE}">
      <dgm:prSet/>
      <dgm:spPr/>
      <dgm:t>
        <a:bodyPr/>
        <a:lstStyle/>
        <a:p>
          <a:endParaRPr lang="zh-TW" altLang="en-US"/>
        </a:p>
      </dgm:t>
    </dgm:pt>
    <dgm:pt modelId="{786C5E25-10F2-4B72-92F1-56E593888E98}" type="parTrans" cxnId="{4722546E-AA0B-46F4-BE75-CDA36125D9EE}">
      <dgm:prSet/>
      <dgm:spPr/>
      <dgm:t>
        <a:bodyPr/>
        <a:lstStyle/>
        <a:p>
          <a:endParaRPr lang="zh-TW" altLang="en-US"/>
        </a:p>
      </dgm:t>
    </dgm:pt>
    <dgm:pt modelId="{BC4635B7-3424-439A-8DEC-2DA7B83520CA}">
      <dgm:prSet custT="1"/>
      <dgm:spPr/>
      <dgm:t>
        <a:bodyPr/>
        <a:lstStyle/>
        <a:p>
          <a:r>
            <a:rPr lang="zh-TW" altLang="en-US" sz="2800" dirty="0" smtClean="0"/>
            <a:t>節拍時間</a:t>
          </a:r>
          <a:endParaRPr lang="zh-TW" altLang="en-US" sz="2800" dirty="0"/>
        </a:p>
      </dgm:t>
    </dgm:pt>
    <dgm:pt modelId="{BB722137-FBE3-446F-BC2B-AA25BE480A22}" type="sibTrans" cxnId="{A92C12D6-B98A-4643-903A-5226D3F2E8CA}">
      <dgm:prSet/>
      <dgm:spPr/>
      <dgm:t>
        <a:bodyPr/>
        <a:lstStyle/>
        <a:p>
          <a:endParaRPr lang="zh-TW" altLang="en-US"/>
        </a:p>
      </dgm:t>
    </dgm:pt>
    <dgm:pt modelId="{7D7B02D6-D986-4E57-85C0-3AAF695B6DA4}" type="parTrans" cxnId="{A92C12D6-B98A-4643-903A-5226D3F2E8CA}">
      <dgm:prSet/>
      <dgm:spPr/>
      <dgm:t>
        <a:bodyPr/>
        <a:lstStyle/>
        <a:p>
          <a:endParaRPr lang="zh-TW" altLang="en-US"/>
        </a:p>
      </dgm:t>
    </dgm:pt>
    <dgm:pt modelId="{9FA1539C-4C19-45EC-893E-38DF22115A79}">
      <dgm:prSet custT="1"/>
      <dgm:spPr/>
      <dgm:t>
        <a:bodyPr/>
        <a:lstStyle/>
        <a:p>
          <a:r>
            <a:rPr lang="en-US" altLang="zh-TW" sz="2800" dirty="0" smtClean="0"/>
            <a:t>TPS</a:t>
          </a:r>
          <a:r>
            <a:rPr lang="zh-TW" altLang="en-US" sz="2800" dirty="0" smtClean="0"/>
            <a:t>豐田生產系統中觀念之一</a:t>
          </a:r>
          <a:endParaRPr lang="zh-TW" altLang="en-US" sz="2800" dirty="0"/>
        </a:p>
      </dgm:t>
    </dgm:pt>
    <dgm:pt modelId="{8424C343-B2C2-4DBE-A467-C6F6FF6994DE}" type="sibTrans" cxnId="{8D9D06F1-EFE2-46F7-BF6C-5D668D0AB3EA}">
      <dgm:prSet/>
      <dgm:spPr/>
      <dgm:t>
        <a:bodyPr/>
        <a:lstStyle/>
        <a:p>
          <a:endParaRPr lang="zh-TW" altLang="en-US"/>
        </a:p>
      </dgm:t>
    </dgm:pt>
    <dgm:pt modelId="{B8796CE3-97D8-488F-A8DD-9AC6C317241E}" type="parTrans" cxnId="{8D9D06F1-EFE2-46F7-BF6C-5D668D0AB3EA}">
      <dgm:prSet/>
      <dgm:spPr/>
      <dgm:t>
        <a:bodyPr/>
        <a:lstStyle/>
        <a:p>
          <a:endParaRPr lang="zh-TW" altLang="en-US"/>
        </a:p>
      </dgm:t>
    </dgm:pt>
    <dgm:pt modelId="{FAE5ED4E-18BB-4D58-9573-5DB11ACDF3F1}">
      <dgm:prSet custT="1"/>
      <dgm:spPr/>
      <dgm:t>
        <a:bodyPr/>
        <a:lstStyle/>
        <a:p>
          <a:endParaRPr lang="zh-TW" altLang="en-US" sz="2800" dirty="0"/>
        </a:p>
      </dgm:t>
    </dgm:pt>
    <dgm:pt modelId="{5D17CCF7-AD20-4770-85BA-75DAC6604055}" type="parTrans" cxnId="{C0709386-BC53-4092-AACB-F3A50A748199}">
      <dgm:prSet/>
      <dgm:spPr/>
      <dgm:t>
        <a:bodyPr/>
        <a:lstStyle/>
        <a:p>
          <a:endParaRPr lang="zh-TW" altLang="en-US"/>
        </a:p>
      </dgm:t>
    </dgm:pt>
    <dgm:pt modelId="{3D95BE3A-B72A-4780-B6FD-AA5DB8049D88}" type="sibTrans" cxnId="{C0709386-BC53-4092-AACB-F3A50A748199}">
      <dgm:prSet/>
      <dgm:spPr/>
      <dgm:t>
        <a:bodyPr/>
        <a:lstStyle/>
        <a:p>
          <a:endParaRPr lang="zh-TW" altLang="en-US"/>
        </a:p>
      </dgm:t>
    </dgm:pt>
    <dgm:pt modelId="{44F8C165-7924-4474-BB05-B8F4B78513CE}">
      <dgm:prSet custT="1"/>
      <dgm:spPr/>
      <dgm:t>
        <a:bodyPr/>
        <a:lstStyle/>
        <a:p>
          <a:endParaRPr lang="zh-TW" altLang="en-US" sz="2800" dirty="0"/>
        </a:p>
      </dgm:t>
    </dgm:pt>
    <dgm:pt modelId="{C10153B2-A810-410C-9B5A-376FA04BE20F}" type="parTrans" cxnId="{7B9A1C53-2430-4CDD-B927-2CB9C350A9E6}">
      <dgm:prSet/>
      <dgm:spPr/>
      <dgm:t>
        <a:bodyPr/>
        <a:lstStyle/>
        <a:p>
          <a:endParaRPr lang="zh-TW" altLang="en-US"/>
        </a:p>
      </dgm:t>
    </dgm:pt>
    <dgm:pt modelId="{BAD21982-EE90-48CE-8BE8-AF4BC42EF9CA}" type="sibTrans" cxnId="{7B9A1C53-2430-4CDD-B927-2CB9C350A9E6}">
      <dgm:prSet/>
      <dgm:spPr/>
      <dgm:t>
        <a:bodyPr/>
        <a:lstStyle/>
        <a:p>
          <a:endParaRPr lang="zh-TW" altLang="en-US"/>
        </a:p>
      </dgm:t>
    </dgm:pt>
    <dgm:pt modelId="{5F43C324-11DD-42AD-8712-B94F0BE887BA}">
      <dgm:prSet custT="1"/>
      <dgm:spPr/>
      <dgm:t>
        <a:bodyPr/>
        <a:lstStyle/>
        <a:p>
          <a:endParaRPr lang="zh-TW" altLang="en-US" sz="2800" dirty="0"/>
        </a:p>
      </dgm:t>
    </dgm:pt>
    <dgm:pt modelId="{6AE49AF1-1C77-428E-ACA7-B01DC211CE01}" type="parTrans" cxnId="{49382634-51CF-4414-91EC-D407D7F81A03}">
      <dgm:prSet/>
      <dgm:spPr/>
    </dgm:pt>
    <dgm:pt modelId="{5A162E10-0427-472C-A4CD-201566A0F988}" type="sibTrans" cxnId="{49382634-51CF-4414-91EC-D407D7F81A03}">
      <dgm:prSet/>
      <dgm:spPr/>
    </dgm:pt>
    <dgm:pt modelId="{55B600B1-A140-4BA2-B03B-CB400F9C41F5}" type="pres">
      <dgm:prSet presAssocID="{2B45E685-EE0F-4A98-89D7-7E12E0745A10}" presName="linear" presStyleCnt="0">
        <dgm:presLayoutVars>
          <dgm:dir/>
          <dgm:animLvl val="lvl"/>
          <dgm:resizeHandles val="exact"/>
        </dgm:presLayoutVars>
      </dgm:prSet>
      <dgm:spPr/>
      <dgm:t>
        <a:bodyPr/>
        <a:lstStyle/>
        <a:p>
          <a:endParaRPr lang="zh-TW" altLang="en-US"/>
        </a:p>
      </dgm:t>
    </dgm:pt>
    <dgm:pt modelId="{18427320-DED8-4CCF-9D55-5C5064BED450}" type="pres">
      <dgm:prSet presAssocID="{7E8D748B-067F-4EF3-AA8D-C38CB8A621DF}" presName="parentLin" presStyleCnt="0"/>
      <dgm:spPr/>
    </dgm:pt>
    <dgm:pt modelId="{3ED955DB-07DB-4048-9BBD-39EFF40E151A}" type="pres">
      <dgm:prSet presAssocID="{7E8D748B-067F-4EF3-AA8D-C38CB8A621DF}" presName="parentLeftMargin" presStyleLbl="node1" presStyleIdx="0" presStyleCnt="1"/>
      <dgm:spPr/>
      <dgm:t>
        <a:bodyPr/>
        <a:lstStyle/>
        <a:p>
          <a:endParaRPr lang="zh-TW" altLang="en-US"/>
        </a:p>
      </dgm:t>
    </dgm:pt>
    <dgm:pt modelId="{FC537851-86CF-4770-86DC-3CA299849075}" type="pres">
      <dgm:prSet presAssocID="{7E8D748B-067F-4EF3-AA8D-C38CB8A621DF}" presName="parentText" presStyleLbl="node1" presStyleIdx="0" presStyleCnt="1">
        <dgm:presLayoutVars>
          <dgm:chMax val="0"/>
          <dgm:bulletEnabled val="1"/>
        </dgm:presLayoutVars>
      </dgm:prSet>
      <dgm:spPr/>
      <dgm:t>
        <a:bodyPr/>
        <a:lstStyle/>
        <a:p>
          <a:endParaRPr lang="zh-TW" altLang="en-US"/>
        </a:p>
      </dgm:t>
    </dgm:pt>
    <dgm:pt modelId="{11A6FEF1-6C42-4838-9124-307F17ADAA68}" type="pres">
      <dgm:prSet presAssocID="{7E8D748B-067F-4EF3-AA8D-C38CB8A621DF}" presName="negativeSpace" presStyleCnt="0"/>
      <dgm:spPr/>
    </dgm:pt>
    <dgm:pt modelId="{490FB3A7-1239-4E0E-B7A0-B84D7DE9DA49}" type="pres">
      <dgm:prSet presAssocID="{7E8D748B-067F-4EF3-AA8D-C38CB8A621DF}" presName="childText" presStyleLbl="conFgAcc1" presStyleIdx="0" presStyleCnt="1">
        <dgm:presLayoutVars>
          <dgm:bulletEnabled val="1"/>
        </dgm:presLayoutVars>
      </dgm:prSet>
      <dgm:spPr/>
      <dgm:t>
        <a:bodyPr/>
        <a:lstStyle/>
        <a:p>
          <a:endParaRPr lang="zh-TW" altLang="en-US"/>
        </a:p>
      </dgm:t>
    </dgm:pt>
  </dgm:ptLst>
  <dgm:cxnLst>
    <dgm:cxn modelId="{12FD2F2C-96BE-48B9-8E44-3D2D7B99E6B3}" type="presOf" srcId="{7E8D748B-067F-4EF3-AA8D-C38CB8A621DF}" destId="{3ED955DB-07DB-4048-9BBD-39EFF40E151A}" srcOrd="0" destOrd="0" presId="urn:microsoft.com/office/officeart/2005/8/layout/list1"/>
    <dgm:cxn modelId="{49382634-51CF-4414-91EC-D407D7F81A03}" srcId="{7E8D748B-067F-4EF3-AA8D-C38CB8A621DF}" destId="{5F43C324-11DD-42AD-8712-B94F0BE887BA}" srcOrd="5" destOrd="0" parTransId="{6AE49AF1-1C77-428E-ACA7-B01DC211CE01}" sibTransId="{5A162E10-0427-472C-A4CD-201566A0F988}"/>
    <dgm:cxn modelId="{7B9A1C53-2430-4CDD-B927-2CB9C350A9E6}" srcId="{7E8D748B-067F-4EF3-AA8D-C38CB8A621DF}" destId="{44F8C165-7924-4474-BB05-B8F4B78513CE}" srcOrd="3" destOrd="0" parTransId="{C10153B2-A810-410C-9B5A-376FA04BE20F}" sibTransId="{BAD21982-EE90-48CE-8BE8-AF4BC42EF9CA}"/>
    <dgm:cxn modelId="{2911B9CD-37D7-44DF-ACAB-2313992224BD}" type="presOf" srcId="{BC4635B7-3424-439A-8DEC-2DA7B83520CA}" destId="{490FB3A7-1239-4E0E-B7A0-B84D7DE9DA49}" srcOrd="0" destOrd="4" presId="urn:microsoft.com/office/officeart/2005/8/layout/list1"/>
    <dgm:cxn modelId="{DEF51D2C-79D4-44B4-BADF-0A345D7F0239}" type="presOf" srcId="{7F8828F6-266A-4641-8825-028FAF4A20A7}" destId="{490FB3A7-1239-4E0E-B7A0-B84D7DE9DA49}" srcOrd="0" destOrd="0" presId="urn:microsoft.com/office/officeart/2005/8/layout/list1"/>
    <dgm:cxn modelId="{43D1E885-1076-4BE3-811C-5C89719D63FA}" type="presOf" srcId="{5F43C324-11DD-42AD-8712-B94F0BE887BA}" destId="{490FB3A7-1239-4E0E-B7A0-B84D7DE9DA49}" srcOrd="0" destOrd="5" presId="urn:microsoft.com/office/officeart/2005/8/layout/list1"/>
    <dgm:cxn modelId="{0C096007-4855-4689-8483-2FAD4D651BAA}" type="presOf" srcId="{9B8AFAAB-8BF5-4F9D-BCB8-B7A4AE327C97}" destId="{490FB3A7-1239-4E0E-B7A0-B84D7DE9DA49}" srcOrd="0" destOrd="2" presId="urn:microsoft.com/office/officeart/2005/8/layout/list1"/>
    <dgm:cxn modelId="{026DD8C7-32CE-4D5A-9B4C-D48785283D2B}" type="presOf" srcId="{9FA1539C-4C19-45EC-893E-38DF22115A79}" destId="{490FB3A7-1239-4E0E-B7A0-B84D7DE9DA49}" srcOrd="0" destOrd="6" presId="urn:microsoft.com/office/officeart/2005/8/layout/list1"/>
    <dgm:cxn modelId="{937461F0-01EA-461D-872F-7E9F101D7CE7}" type="presOf" srcId="{2B45E685-EE0F-4A98-89D7-7E12E0745A10}" destId="{55B600B1-A140-4BA2-B03B-CB400F9C41F5}" srcOrd="0" destOrd="0" presId="urn:microsoft.com/office/officeart/2005/8/layout/list1"/>
    <dgm:cxn modelId="{E2359979-EA6A-40E6-9583-998B0D5A0D0F}" type="presOf" srcId="{7E8D748B-067F-4EF3-AA8D-C38CB8A621DF}" destId="{FC537851-86CF-4770-86DC-3CA299849075}" srcOrd="1" destOrd="0" presId="urn:microsoft.com/office/officeart/2005/8/layout/list1"/>
    <dgm:cxn modelId="{4722546E-AA0B-46F4-BE75-CDA36125D9EE}" srcId="{7E8D748B-067F-4EF3-AA8D-C38CB8A621DF}" destId="{9B8AFAAB-8BF5-4F9D-BCB8-B7A4AE327C97}" srcOrd="2" destOrd="0" parTransId="{786C5E25-10F2-4B72-92F1-56E593888E98}" sibTransId="{34764FCD-1165-41D4-9A6D-1FE55D50EDAB}"/>
    <dgm:cxn modelId="{DA29FB2E-3572-4B6C-AE00-47FB52B48E6F}" type="presOf" srcId="{FAE5ED4E-18BB-4D58-9573-5DB11ACDF3F1}" destId="{490FB3A7-1239-4E0E-B7A0-B84D7DE9DA49}" srcOrd="0" destOrd="1" presId="urn:microsoft.com/office/officeart/2005/8/layout/list1"/>
    <dgm:cxn modelId="{8D9D06F1-EFE2-46F7-BF6C-5D668D0AB3EA}" srcId="{7E8D748B-067F-4EF3-AA8D-C38CB8A621DF}" destId="{9FA1539C-4C19-45EC-893E-38DF22115A79}" srcOrd="6" destOrd="0" parTransId="{B8796CE3-97D8-488F-A8DD-9AC6C317241E}" sibTransId="{8424C343-B2C2-4DBE-A467-C6F6FF6994DE}"/>
    <dgm:cxn modelId="{A92C12D6-B98A-4643-903A-5226D3F2E8CA}" srcId="{7E8D748B-067F-4EF3-AA8D-C38CB8A621DF}" destId="{BC4635B7-3424-439A-8DEC-2DA7B83520CA}" srcOrd="4" destOrd="0" parTransId="{7D7B02D6-D986-4E57-85C0-3AAF695B6DA4}" sibTransId="{BB722137-FBE3-446F-BC2B-AA25BE480A22}"/>
    <dgm:cxn modelId="{D8914197-8713-4950-B749-9E1FE0F0F800}" srcId="{7E8D748B-067F-4EF3-AA8D-C38CB8A621DF}" destId="{7F8828F6-266A-4641-8825-028FAF4A20A7}" srcOrd="0" destOrd="0" parTransId="{023F8E17-B3C5-45DC-A16E-93F1B2FEC707}" sibTransId="{86EEE653-7C70-4B90-BD1F-AB7F81641DD5}"/>
    <dgm:cxn modelId="{8DF3A78E-ACC0-40FA-86D0-F153F28DF2D6}" type="presOf" srcId="{44F8C165-7924-4474-BB05-B8F4B78513CE}" destId="{490FB3A7-1239-4E0E-B7A0-B84D7DE9DA49}" srcOrd="0" destOrd="3" presId="urn:microsoft.com/office/officeart/2005/8/layout/list1"/>
    <dgm:cxn modelId="{E631CD4A-0410-4105-BDBD-D860BFE57E97}" srcId="{2B45E685-EE0F-4A98-89D7-7E12E0745A10}" destId="{7E8D748B-067F-4EF3-AA8D-C38CB8A621DF}" srcOrd="0" destOrd="0" parTransId="{A464E2A9-A942-4618-880B-1FA9AA69DEE5}" sibTransId="{9751B3F7-8A66-49D6-BD6F-6461CEB63580}"/>
    <dgm:cxn modelId="{C0709386-BC53-4092-AACB-F3A50A748199}" srcId="{7E8D748B-067F-4EF3-AA8D-C38CB8A621DF}" destId="{FAE5ED4E-18BB-4D58-9573-5DB11ACDF3F1}" srcOrd="1" destOrd="0" parTransId="{5D17CCF7-AD20-4770-85BA-75DAC6604055}" sibTransId="{3D95BE3A-B72A-4780-B6FD-AA5DB8049D88}"/>
    <dgm:cxn modelId="{50646A00-D966-496D-B1F9-D7EA881C1760}" type="presParOf" srcId="{55B600B1-A140-4BA2-B03B-CB400F9C41F5}" destId="{18427320-DED8-4CCF-9D55-5C5064BED450}" srcOrd="0" destOrd="0" presId="urn:microsoft.com/office/officeart/2005/8/layout/list1"/>
    <dgm:cxn modelId="{A58D8C81-5514-4135-8EB4-DEB5006EC92B}" type="presParOf" srcId="{18427320-DED8-4CCF-9D55-5C5064BED450}" destId="{3ED955DB-07DB-4048-9BBD-39EFF40E151A}" srcOrd="0" destOrd="0" presId="urn:microsoft.com/office/officeart/2005/8/layout/list1"/>
    <dgm:cxn modelId="{156D1028-41F5-4BB2-8C2C-3A214BD1D7B7}" type="presParOf" srcId="{18427320-DED8-4CCF-9D55-5C5064BED450}" destId="{FC537851-86CF-4770-86DC-3CA299849075}" srcOrd="1" destOrd="0" presId="urn:microsoft.com/office/officeart/2005/8/layout/list1"/>
    <dgm:cxn modelId="{C5AC18E9-4D2D-4AC1-99C7-3E527BCF0C10}" type="presParOf" srcId="{55B600B1-A140-4BA2-B03B-CB400F9C41F5}" destId="{11A6FEF1-6C42-4838-9124-307F17ADAA68}" srcOrd="1" destOrd="0" presId="urn:microsoft.com/office/officeart/2005/8/layout/list1"/>
    <dgm:cxn modelId="{2FCD3552-6B68-49E7-B8D7-4EE92B9283A3}" type="presParOf" srcId="{55B600B1-A140-4BA2-B03B-CB400F9C41F5}" destId="{490FB3A7-1239-4E0E-B7A0-B84D7DE9DA49}"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45E685-EE0F-4A98-89D7-7E12E0745A10}"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zh-TW" altLang="en-US"/>
        </a:p>
      </dgm:t>
    </dgm:pt>
    <dgm:pt modelId="{7E8D748B-067F-4EF3-AA8D-C38CB8A621DF}">
      <dgm:prSet phldrT="[文字]" custT="1"/>
      <dgm:spPr/>
      <dgm:t>
        <a:bodyPr/>
        <a:lstStyle/>
        <a:p>
          <a:r>
            <a:rPr lang="en-US" altLang="zh-TW" sz="3600" dirty="0" smtClean="0"/>
            <a:t>Inventory velocity</a:t>
          </a:r>
          <a:endParaRPr lang="zh-TW" altLang="en-US" sz="3600" dirty="0"/>
        </a:p>
      </dgm:t>
    </dgm:pt>
    <dgm:pt modelId="{A464E2A9-A942-4618-880B-1FA9AA69DEE5}" type="parTrans" cxnId="{E631CD4A-0410-4105-BDBD-D860BFE57E97}">
      <dgm:prSet/>
      <dgm:spPr/>
      <dgm:t>
        <a:bodyPr/>
        <a:lstStyle/>
        <a:p>
          <a:endParaRPr lang="zh-TW" altLang="en-US"/>
        </a:p>
      </dgm:t>
    </dgm:pt>
    <dgm:pt modelId="{9751B3F7-8A66-49D6-BD6F-6461CEB63580}" type="sibTrans" cxnId="{E631CD4A-0410-4105-BDBD-D860BFE57E97}">
      <dgm:prSet/>
      <dgm:spPr/>
      <dgm:t>
        <a:bodyPr/>
        <a:lstStyle/>
        <a:p>
          <a:endParaRPr lang="zh-TW" altLang="en-US"/>
        </a:p>
      </dgm:t>
    </dgm:pt>
    <dgm:pt modelId="{7F8828F6-266A-4641-8825-028FAF4A20A7}">
      <dgm:prSet custT="1"/>
      <dgm:spPr/>
      <dgm:t>
        <a:bodyPr/>
        <a:lstStyle/>
        <a:p>
          <a:r>
            <a:rPr lang="zh-TW" altLang="en-US" sz="2800" dirty="0" smtClean="0">
              <a:solidFill>
                <a:srgbClr val="FF0000"/>
              </a:solidFill>
            </a:rPr>
            <a:t>存貨</a:t>
          </a:r>
          <a:r>
            <a:rPr lang="en-US" altLang="zh-TW" sz="2800" dirty="0" smtClean="0">
              <a:solidFill>
                <a:srgbClr val="FF0000"/>
              </a:solidFill>
            </a:rPr>
            <a:t>(</a:t>
          </a:r>
          <a:r>
            <a:rPr lang="zh-TW" altLang="en-US" sz="2800" dirty="0" smtClean="0">
              <a:solidFill>
                <a:srgbClr val="FF0000"/>
              </a:solidFill>
            </a:rPr>
            <a:t>物料</a:t>
          </a:r>
          <a:r>
            <a:rPr lang="en-US" altLang="zh-TW" sz="2800" dirty="0" smtClean="0">
              <a:solidFill>
                <a:srgbClr val="FF0000"/>
              </a:solidFill>
            </a:rPr>
            <a:t>)</a:t>
          </a:r>
          <a:r>
            <a:rPr lang="zh-TW" altLang="en-US" sz="2800" dirty="0" smtClean="0">
              <a:solidFill>
                <a:srgbClr val="FF0000"/>
              </a:solidFill>
            </a:rPr>
            <a:t>流經供應鏈的速率</a:t>
          </a:r>
          <a:endParaRPr lang="zh-TW" altLang="en-US" sz="2800" dirty="0">
            <a:solidFill>
              <a:srgbClr val="FF0000"/>
            </a:solidFill>
          </a:endParaRPr>
        </a:p>
      </dgm:t>
    </dgm:pt>
    <dgm:pt modelId="{023F8E17-B3C5-45DC-A16E-93F1B2FEC707}" type="parTrans" cxnId="{D8914197-8713-4950-B749-9E1FE0F0F800}">
      <dgm:prSet/>
      <dgm:spPr/>
      <dgm:t>
        <a:bodyPr/>
        <a:lstStyle/>
        <a:p>
          <a:endParaRPr lang="zh-TW" altLang="en-US"/>
        </a:p>
      </dgm:t>
    </dgm:pt>
    <dgm:pt modelId="{86EEE653-7C70-4B90-BD1F-AB7F81641DD5}" type="sibTrans" cxnId="{D8914197-8713-4950-B749-9E1FE0F0F800}">
      <dgm:prSet/>
      <dgm:spPr/>
      <dgm:t>
        <a:bodyPr/>
        <a:lstStyle/>
        <a:p>
          <a:endParaRPr lang="zh-TW" altLang="en-US"/>
        </a:p>
      </dgm:t>
    </dgm:pt>
    <dgm:pt modelId="{6BD3A37D-6B34-4BB4-BF0D-96AAFD0A57E7}">
      <dgm:prSet custT="1"/>
      <dgm:spPr/>
      <dgm:t>
        <a:bodyPr/>
        <a:lstStyle/>
        <a:p>
          <a:r>
            <a:rPr lang="zh-TW" altLang="en-US" sz="2800" dirty="0" smtClean="0"/>
            <a:t>相對康柏電腦</a:t>
          </a:r>
          <a:r>
            <a:rPr lang="en-US" altLang="zh-TW" sz="2800" dirty="0" smtClean="0"/>
            <a:t>(</a:t>
          </a:r>
          <a:r>
            <a:rPr lang="en-US" altLang="zh-TW" sz="2800" dirty="0" err="1" smtClean="0"/>
            <a:t>Compad</a:t>
          </a:r>
          <a:r>
            <a:rPr lang="en-US" altLang="zh-TW" sz="2800" dirty="0" smtClean="0"/>
            <a:t>)</a:t>
          </a:r>
          <a:r>
            <a:rPr lang="zh-TW" altLang="en-US" sz="2800" dirty="0" smtClean="0"/>
            <a:t>需要</a:t>
          </a:r>
          <a:r>
            <a:rPr lang="en-US" altLang="zh-TW" sz="2800" dirty="0" smtClean="0"/>
            <a:t>25</a:t>
          </a:r>
          <a:r>
            <a:rPr lang="zh-TW" altLang="en-US" sz="2800" dirty="0" smtClean="0"/>
            <a:t>天</a:t>
          </a:r>
          <a:endParaRPr lang="zh-TW" altLang="en-US" sz="2800" dirty="0"/>
        </a:p>
      </dgm:t>
    </dgm:pt>
    <dgm:pt modelId="{1525FD36-B93A-4DAA-BAA6-0DB824BD3D00}" type="parTrans" cxnId="{387D0E2E-0566-45C6-94DF-6959A110CD8C}">
      <dgm:prSet/>
      <dgm:spPr/>
      <dgm:t>
        <a:bodyPr/>
        <a:lstStyle/>
        <a:p>
          <a:endParaRPr lang="zh-TW" altLang="en-US"/>
        </a:p>
      </dgm:t>
    </dgm:pt>
    <dgm:pt modelId="{18F3CBB0-5658-4AA8-8721-8825D9B5F7C6}" type="sibTrans" cxnId="{387D0E2E-0566-45C6-94DF-6959A110CD8C}">
      <dgm:prSet/>
      <dgm:spPr/>
      <dgm:t>
        <a:bodyPr/>
        <a:lstStyle/>
        <a:p>
          <a:endParaRPr lang="zh-TW" altLang="en-US"/>
        </a:p>
      </dgm:t>
    </dgm:pt>
    <dgm:pt modelId="{9B8AFAAB-8BF5-4F9D-BCB8-B7A4AE327C97}">
      <dgm:prSet custT="1"/>
      <dgm:spPr/>
      <dgm:t>
        <a:bodyPr/>
        <a:lstStyle/>
        <a:p>
          <a:r>
            <a:rPr lang="zh-TW" altLang="en-US" sz="2800" dirty="0" smtClean="0"/>
            <a:t>戴爾電腦</a:t>
          </a:r>
          <a:r>
            <a:rPr lang="en-US" altLang="zh-TW" sz="2800" dirty="0" smtClean="0"/>
            <a:t>(Dell)</a:t>
          </a:r>
          <a:r>
            <a:rPr lang="zh-TW" altLang="en-US" sz="2800" dirty="0" smtClean="0"/>
            <a:t>可在</a:t>
          </a:r>
          <a:r>
            <a:rPr lang="en-US" altLang="zh-TW" sz="2800" dirty="0" smtClean="0"/>
            <a:t>36</a:t>
          </a:r>
          <a:r>
            <a:rPr lang="zh-TW" altLang="en-US" sz="2800" dirty="0" smtClean="0"/>
            <a:t>小時內完成並交運顧客需求的電腦</a:t>
          </a:r>
          <a:endParaRPr lang="zh-TW" altLang="en-US" sz="2800" dirty="0"/>
        </a:p>
      </dgm:t>
    </dgm:pt>
    <dgm:pt modelId="{34764FCD-1165-41D4-9A6D-1FE55D50EDAB}" type="sibTrans" cxnId="{4722546E-AA0B-46F4-BE75-CDA36125D9EE}">
      <dgm:prSet/>
      <dgm:spPr/>
      <dgm:t>
        <a:bodyPr/>
        <a:lstStyle/>
        <a:p>
          <a:endParaRPr lang="zh-TW" altLang="en-US"/>
        </a:p>
      </dgm:t>
    </dgm:pt>
    <dgm:pt modelId="{786C5E25-10F2-4B72-92F1-56E593888E98}" type="parTrans" cxnId="{4722546E-AA0B-46F4-BE75-CDA36125D9EE}">
      <dgm:prSet/>
      <dgm:spPr/>
      <dgm:t>
        <a:bodyPr/>
        <a:lstStyle/>
        <a:p>
          <a:endParaRPr lang="zh-TW" altLang="en-US"/>
        </a:p>
      </dgm:t>
    </dgm:pt>
    <dgm:pt modelId="{FAE5ED4E-18BB-4D58-9573-5DB11ACDF3F1}">
      <dgm:prSet custT="1"/>
      <dgm:spPr/>
      <dgm:t>
        <a:bodyPr/>
        <a:lstStyle/>
        <a:p>
          <a:endParaRPr lang="zh-TW" altLang="en-US" sz="2800" dirty="0"/>
        </a:p>
      </dgm:t>
    </dgm:pt>
    <dgm:pt modelId="{5D17CCF7-AD20-4770-85BA-75DAC6604055}" type="parTrans" cxnId="{C0709386-BC53-4092-AACB-F3A50A748199}">
      <dgm:prSet/>
      <dgm:spPr/>
      <dgm:t>
        <a:bodyPr/>
        <a:lstStyle/>
        <a:p>
          <a:endParaRPr lang="zh-TW" altLang="en-US"/>
        </a:p>
      </dgm:t>
    </dgm:pt>
    <dgm:pt modelId="{3D95BE3A-B72A-4780-B6FD-AA5DB8049D88}" type="sibTrans" cxnId="{C0709386-BC53-4092-AACB-F3A50A748199}">
      <dgm:prSet/>
      <dgm:spPr/>
      <dgm:t>
        <a:bodyPr/>
        <a:lstStyle/>
        <a:p>
          <a:endParaRPr lang="zh-TW" altLang="en-US"/>
        </a:p>
      </dgm:t>
    </dgm:pt>
    <dgm:pt modelId="{44F8C165-7924-4474-BB05-B8F4B78513CE}">
      <dgm:prSet custT="1"/>
      <dgm:spPr/>
      <dgm:t>
        <a:bodyPr/>
        <a:lstStyle/>
        <a:p>
          <a:endParaRPr lang="zh-TW" altLang="en-US" sz="2800" dirty="0"/>
        </a:p>
      </dgm:t>
    </dgm:pt>
    <dgm:pt modelId="{C10153B2-A810-410C-9B5A-376FA04BE20F}" type="parTrans" cxnId="{7B9A1C53-2430-4CDD-B927-2CB9C350A9E6}">
      <dgm:prSet/>
      <dgm:spPr/>
      <dgm:t>
        <a:bodyPr/>
        <a:lstStyle/>
        <a:p>
          <a:endParaRPr lang="zh-TW" altLang="en-US"/>
        </a:p>
      </dgm:t>
    </dgm:pt>
    <dgm:pt modelId="{BAD21982-EE90-48CE-8BE8-AF4BC42EF9CA}" type="sibTrans" cxnId="{7B9A1C53-2430-4CDD-B927-2CB9C350A9E6}">
      <dgm:prSet/>
      <dgm:spPr/>
      <dgm:t>
        <a:bodyPr/>
        <a:lstStyle/>
        <a:p>
          <a:endParaRPr lang="zh-TW" altLang="en-US"/>
        </a:p>
      </dgm:t>
    </dgm:pt>
    <dgm:pt modelId="{55B600B1-A140-4BA2-B03B-CB400F9C41F5}" type="pres">
      <dgm:prSet presAssocID="{2B45E685-EE0F-4A98-89D7-7E12E0745A10}" presName="linear" presStyleCnt="0">
        <dgm:presLayoutVars>
          <dgm:dir/>
          <dgm:animLvl val="lvl"/>
          <dgm:resizeHandles val="exact"/>
        </dgm:presLayoutVars>
      </dgm:prSet>
      <dgm:spPr/>
      <dgm:t>
        <a:bodyPr/>
        <a:lstStyle/>
        <a:p>
          <a:endParaRPr lang="zh-TW" altLang="en-US"/>
        </a:p>
      </dgm:t>
    </dgm:pt>
    <dgm:pt modelId="{18427320-DED8-4CCF-9D55-5C5064BED450}" type="pres">
      <dgm:prSet presAssocID="{7E8D748B-067F-4EF3-AA8D-C38CB8A621DF}" presName="parentLin" presStyleCnt="0"/>
      <dgm:spPr/>
      <dgm:t>
        <a:bodyPr/>
        <a:lstStyle/>
        <a:p>
          <a:endParaRPr lang="zh-TW" altLang="en-US"/>
        </a:p>
      </dgm:t>
    </dgm:pt>
    <dgm:pt modelId="{3ED955DB-07DB-4048-9BBD-39EFF40E151A}" type="pres">
      <dgm:prSet presAssocID="{7E8D748B-067F-4EF3-AA8D-C38CB8A621DF}" presName="parentLeftMargin" presStyleLbl="node1" presStyleIdx="0" presStyleCnt="1"/>
      <dgm:spPr/>
      <dgm:t>
        <a:bodyPr/>
        <a:lstStyle/>
        <a:p>
          <a:endParaRPr lang="zh-TW" altLang="en-US"/>
        </a:p>
      </dgm:t>
    </dgm:pt>
    <dgm:pt modelId="{FC537851-86CF-4770-86DC-3CA299849075}" type="pres">
      <dgm:prSet presAssocID="{7E8D748B-067F-4EF3-AA8D-C38CB8A621DF}" presName="parentText" presStyleLbl="node1" presStyleIdx="0" presStyleCnt="1" custScaleX="123809" custScaleY="86770">
        <dgm:presLayoutVars>
          <dgm:chMax val="0"/>
          <dgm:bulletEnabled val="1"/>
        </dgm:presLayoutVars>
      </dgm:prSet>
      <dgm:spPr/>
      <dgm:t>
        <a:bodyPr/>
        <a:lstStyle/>
        <a:p>
          <a:endParaRPr lang="zh-TW" altLang="en-US"/>
        </a:p>
      </dgm:t>
    </dgm:pt>
    <dgm:pt modelId="{11A6FEF1-6C42-4838-9124-307F17ADAA68}" type="pres">
      <dgm:prSet presAssocID="{7E8D748B-067F-4EF3-AA8D-C38CB8A621DF}" presName="negativeSpace" presStyleCnt="0"/>
      <dgm:spPr/>
      <dgm:t>
        <a:bodyPr/>
        <a:lstStyle/>
        <a:p>
          <a:endParaRPr lang="zh-TW" altLang="en-US"/>
        </a:p>
      </dgm:t>
    </dgm:pt>
    <dgm:pt modelId="{490FB3A7-1239-4E0E-B7A0-B84D7DE9DA49}" type="pres">
      <dgm:prSet presAssocID="{7E8D748B-067F-4EF3-AA8D-C38CB8A621DF}" presName="childText" presStyleLbl="conFgAcc1" presStyleIdx="0" presStyleCnt="1" custScaleY="106351">
        <dgm:presLayoutVars>
          <dgm:bulletEnabled val="1"/>
        </dgm:presLayoutVars>
      </dgm:prSet>
      <dgm:spPr/>
      <dgm:t>
        <a:bodyPr/>
        <a:lstStyle/>
        <a:p>
          <a:endParaRPr lang="zh-TW" altLang="en-US"/>
        </a:p>
      </dgm:t>
    </dgm:pt>
  </dgm:ptLst>
  <dgm:cxnLst>
    <dgm:cxn modelId="{E631CD4A-0410-4105-BDBD-D860BFE57E97}" srcId="{2B45E685-EE0F-4A98-89D7-7E12E0745A10}" destId="{7E8D748B-067F-4EF3-AA8D-C38CB8A621DF}" srcOrd="0" destOrd="0" parTransId="{A464E2A9-A942-4618-880B-1FA9AA69DEE5}" sibTransId="{9751B3F7-8A66-49D6-BD6F-6461CEB63580}"/>
    <dgm:cxn modelId="{62963872-B8C9-4D74-B91F-D3895767A4A3}" type="presOf" srcId="{6BD3A37D-6B34-4BB4-BF0D-96AAFD0A57E7}" destId="{490FB3A7-1239-4E0E-B7A0-B84D7DE9DA49}" srcOrd="0" destOrd="4" presId="urn:microsoft.com/office/officeart/2005/8/layout/list1"/>
    <dgm:cxn modelId="{C0709386-BC53-4092-AACB-F3A50A748199}" srcId="{7E8D748B-067F-4EF3-AA8D-C38CB8A621DF}" destId="{FAE5ED4E-18BB-4D58-9573-5DB11ACDF3F1}" srcOrd="1" destOrd="0" parTransId="{5D17CCF7-AD20-4770-85BA-75DAC6604055}" sibTransId="{3D95BE3A-B72A-4780-B6FD-AA5DB8049D88}"/>
    <dgm:cxn modelId="{E4CB1B8A-91FF-4F36-A415-2B6BC5D88357}" type="presOf" srcId="{2B45E685-EE0F-4A98-89D7-7E12E0745A10}" destId="{55B600B1-A140-4BA2-B03B-CB400F9C41F5}" srcOrd="0" destOrd="0" presId="urn:microsoft.com/office/officeart/2005/8/layout/list1"/>
    <dgm:cxn modelId="{1D56D1F1-24C4-4E92-98A5-D6296CD0412F}" type="presOf" srcId="{9B8AFAAB-8BF5-4F9D-BCB8-B7A4AE327C97}" destId="{490FB3A7-1239-4E0E-B7A0-B84D7DE9DA49}" srcOrd="0" destOrd="2" presId="urn:microsoft.com/office/officeart/2005/8/layout/list1"/>
    <dgm:cxn modelId="{D31D95A2-0D48-485F-B487-B5504BD308E1}" type="presOf" srcId="{7E8D748B-067F-4EF3-AA8D-C38CB8A621DF}" destId="{3ED955DB-07DB-4048-9BBD-39EFF40E151A}" srcOrd="0" destOrd="0" presId="urn:microsoft.com/office/officeart/2005/8/layout/list1"/>
    <dgm:cxn modelId="{54BA45B2-7A5A-4EF7-B308-039692E16E79}" type="presOf" srcId="{44F8C165-7924-4474-BB05-B8F4B78513CE}" destId="{490FB3A7-1239-4E0E-B7A0-B84D7DE9DA49}" srcOrd="0" destOrd="3" presId="urn:microsoft.com/office/officeart/2005/8/layout/list1"/>
    <dgm:cxn modelId="{6FDEFCCC-828A-4F18-BD1C-11550C02C5A5}" type="presOf" srcId="{FAE5ED4E-18BB-4D58-9573-5DB11ACDF3F1}" destId="{490FB3A7-1239-4E0E-B7A0-B84D7DE9DA49}" srcOrd="0" destOrd="1" presId="urn:microsoft.com/office/officeart/2005/8/layout/list1"/>
    <dgm:cxn modelId="{387D0E2E-0566-45C6-94DF-6959A110CD8C}" srcId="{7E8D748B-067F-4EF3-AA8D-C38CB8A621DF}" destId="{6BD3A37D-6B34-4BB4-BF0D-96AAFD0A57E7}" srcOrd="4" destOrd="0" parTransId="{1525FD36-B93A-4DAA-BAA6-0DB824BD3D00}" sibTransId="{18F3CBB0-5658-4AA8-8721-8825D9B5F7C6}"/>
    <dgm:cxn modelId="{4722546E-AA0B-46F4-BE75-CDA36125D9EE}" srcId="{7E8D748B-067F-4EF3-AA8D-C38CB8A621DF}" destId="{9B8AFAAB-8BF5-4F9D-BCB8-B7A4AE327C97}" srcOrd="2" destOrd="0" parTransId="{786C5E25-10F2-4B72-92F1-56E593888E98}" sibTransId="{34764FCD-1165-41D4-9A6D-1FE55D50EDAB}"/>
    <dgm:cxn modelId="{7B9A1C53-2430-4CDD-B927-2CB9C350A9E6}" srcId="{7E8D748B-067F-4EF3-AA8D-C38CB8A621DF}" destId="{44F8C165-7924-4474-BB05-B8F4B78513CE}" srcOrd="3" destOrd="0" parTransId="{C10153B2-A810-410C-9B5A-376FA04BE20F}" sibTransId="{BAD21982-EE90-48CE-8BE8-AF4BC42EF9CA}"/>
    <dgm:cxn modelId="{5E065C10-7A40-4214-9C8A-26C0A37250F4}" type="presOf" srcId="{7F8828F6-266A-4641-8825-028FAF4A20A7}" destId="{490FB3A7-1239-4E0E-B7A0-B84D7DE9DA49}" srcOrd="0" destOrd="0" presId="urn:microsoft.com/office/officeart/2005/8/layout/list1"/>
    <dgm:cxn modelId="{D97572EA-7068-4049-872E-1A9A348D4981}" type="presOf" srcId="{7E8D748B-067F-4EF3-AA8D-C38CB8A621DF}" destId="{FC537851-86CF-4770-86DC-3CA299849075}" srcOrd="1" destOrd="0" presId="urn:microsoft.com/office/officeart/2005/8/layout/list1"/>
    <dgm:cxn modelId="{D8914197-8713-4950-B749-9E1FE0F0F800}" srcId="{7E8D748B-067F-4EF3-AA8D-C38CB8A621DF}" destId="{7F8828F6-266A-4641-8825-028FAF4A20A7}" srcOrd="0" destOrd="0" parTransId="{023F8E17-B3C5-45DC-A16E-93F1B2FEC707}" sibTransId="{86EEE653-7C70-4B90-BD1F-AB7F81641DD5}"/>
    <dgm:cxn modelId="{2448793D-19FF-4B26-A459-D55EA85A1A94}" type="presParOf" srcId="{55B600B1-A140-4BA2-B03B-CB400F9C41F5}" destId="{18427320-DED8-4CCF-9D55-5C5064BED450}" srcOrd="0" destOrd="0" presId="urn:microsoft.com/office/officeart/2005/8/layout/list1"/>
    <dgm:cxn modelId="{12B00283-9885-4CFF-BA7B-80862CA10EB3}" type="presParOf" srcId="{18427320-DED8-4CCF-9D55-5C5064BED450}" destId="{3ED955DB-07DB-4048-9BBD-39EFF40E151A}" srcOrd="0" destOrd="0" presId="urn:microsoft.com/office/officeart/2005/8/layout/list1"/>
    <dgm:cxn modelId="{8FC99F37-9537-4397-9F69-D07BAF1C1CA4}" type="presParOf" srcId="{18427320-DED8-4CCF-9D55-5C5064BED450}" destId="{FC537851-86CF-4770-86DC-3CA299849075}" srcOrd="1" destOrd="0" presId="urn:microsoft.com/office/officeart/2005/8/layout/list1"/>
    <dgm:cxn modelId="{2C9C675B-39C9-4934-AFCB-2CED927F60F1}" type="presParOf" srcId="{55B600B1-A140-4BA2-B03B-CB400F9C41F5}" destId="{11A6FEF1-6C42-4838-9124-307F17ADAA68}" srcOrd="1" destOrd="0" presId="urn:microsoft.com/office/officeart/2005/8/layout/list1"/>
    <dgm:cxn modelId="{85392939-3380-4E79-9EA1-084FC95863AD}" type="presParOf" srcId="{55B600B1-A140-4BA2-B03B-CB400F9C41F5}" destId="{490FB3A7-1239-4E0E-B7A0-B84D7DE9DA49}"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7727A-CA3C-4772-BF6C-73466FF841E5}">
      <dsp:nvSpPr>
        <dsp:cNvPr id="0" name=""/>
        <dsp:cNvSpPr/>
      </dsp:nvSpPr>
      <dsp:spPr>
        <a:xfrm>
          <a:off x="0" y="11039"/>
          <a:ext cx="8219256" cy="709042"/>
        </a:xfrm>
        <a:prstGeom prst="roundRect">
          <a:avLst>
            <a:gd name="adj" fmla="val 10000"/>
          </a:avLst>
        </a:prstGeom>
        <a:solidFill>
          <a:schemeClr val="bg2">
            <a:lumMod val="5000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chemeClr val="bg1"/>
              </a:solidFill>
              <a:latin typeface="微軟正黑體" pitchFamily="34" charset="-120"/>
              <a:ea typeface="微軟正黑體" pitchFamily="34" charset="-120"/>
            </a:rPr>
            <a:t>時尚、品質、合理價格                            </a:t>
          </a:r>
          <a:r>
            <a:rPr lang="en-US" altLang="zh-TW" sz="1800" b="1" kern="1200" dirty="0" smtClean="0">
              <a:solidFill>
                <a:schemeClr val="bg1"/>
              </a:solidFill>
              <a:latin typeface="微軟正黑體" pitchFamily="34" charset="-120"/>
              <a:ea typeface="微軟正黑體" pitchFamily="34" charset="-120"/>
            </a:rPr>
            <a:t>ZARA</a:t>
          </a:r>
          <a:endParaRPr lang="zh-TW" altLang="en-US" sz="1800" b="1" kern="1200" dirty="0">
            <a:solidFill>
              <a:schemeClr val="bg1"/>
            </a:solidFill>
            <a:latin typeface="微軟正黑體" pitchFamily="34" charset="-120"/>
            <a:ea typeface="微軟正黑體" pitchFamily="34" charset="-120"/>
          </a:endParaRPr>
        </a:p>
      </dsp:txBody>
      <dsp:txXfrm>
        <a:off x="1733875" y="11039"/>
        <a:ext cx="6485380" cy="709042"/>
      </dsp:txXfrm>
    </dsp:sp>
    <dsp:sp modelId="{ACF037F6-4266-4105-87B8-D999D6E5C397}">
      <dsp:nvSpPr>
        <dsp:cNvPr id="0" name=""/>
        <dsp:cNvSpPr/>
      </dsp:nvSpPr>
      <dsp:spPr>
        <a:xfrm>
          <a:off x="79207" y="0"/>
          <a:ext cx="1643851" cy="889312"/>
        </a:xfrm>
        <a:prstGeom prst="roundRect">
          <a:avLst>
            <a:gd name="adj" fmla="val 10000"/>
          </a:avLst>
        </a:prstGeom>
        <a:blipFill rotWithShape="0">
          <a:blip xmlns:r="http://schemas.openxmlformats.org/officeDocument/2006/relationships" r:embed="rId1"/>
          <a:stretch>
            <a:fillRect/>
          </a:stretch>
        </a:blip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9747FAD-9623-4E42-8C7A-F11AC1E74060}">
      <dsp:nvSpPr>
        <dsp:cNvPr id="0" name=""/>
        <dsp:cNvSpPr/>
      </dsp:nvSpPr>
      <dsp:spPr>
        <a:xfrm>
          <a:off x="0" y="1082320"/>
          <a:ext cx="8219256" cy="514229"/>
        </a:xfrm>
        <a:prstGeom prst="roundRect">
          <a:avLst>
            <a:gd name="adj" fmla="val 10000"/>
          </a:avLst>
        </a:prstGeom>
        <a:solidFill>
          <a:schemeClr val="bg2">
            <a:lumMod val="5000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chemeClr val="bg1"/>
              </a:solidFill>
              <a:latin typeface="微軟正黑體" pitchFamily="34" charset="-120"/>
              <a:ea typeface="微軟正黑體" pitchFamily="34" charset="-120"/>
            </a:rPr>
            <a:t>鎖定年輕女性、前衛街頭風                    </a:t>
          </a:r>
          <a:r>
            <a:rPr lang="en-US" altLang="en-US" sz="1800" b="1" kern="1200" dirty="0" err="1" smtClean="0">
              <a:solidFill>
                <a:schemeClr val="bg1"/>
              </a:solidFill>
              <a:latin typeface="微軟正黑體" pitchFamily="34" charset="-120"/>
              <a:ea typeface="微軟正黑體" pitchFamily="34" charset="-120"/>
            </a:rPr>
            <a:t>Bershka</a:t>
          </a:r>
          <a:endParaRPr lang="zh-TW" altLang="en-US" sz="1800" b="1" kern="1200" dirty="0">
            <a:solidFill>
              <a:schemeClr val="bg1"/>
            </a:solidFill>
            <a:latin typeface="微軟正黑體" pitchFamily="34" charset="-120"/>
            <a:ea typeface="微軟正黑體" pitchFamily="34" charset="-120"/>
          </a:endParaRPr>
        </a:p>
      </dsp:txBody>
      <dsp:txXfrm>
        <a:off x="1733875" y="1082320"/>
        <a:ext cx="6485380" cy="514229"/>
      </dsp:txXfrm>
    </dsp:sp>
    <dsp:sp modelId="{DB51CBFE-2804-4BE6-823E-DD6005ADF4FE}">
      <dsp:nvSpPr>
        <dsp:cNvPr id="0" name=""/>
        <dsp:cNvSpPr/>
      </dsp:nvSpPr>
      <dsp:spPr>
        <a:xfrm>
          <a:off x="90024" y="979337"/>
          <a:ext cx="1643851" cy="720196"/>
        </a:xfrm>
        <a:prstGeom prst="roundRect">
          <a:avLst>
            <a:gd name="adj" fmla="val 10000"/>
          </a:avLst>
        </a:prstGeom>
        <a:blipFill rotWithShape="0">
          <a:blip xmlns:r="http://schemas.openxmlformats.org/officeDocument/2006/relationships" r:embed="rId2"/>
          <a:stretch>
            <a:fillRect/>
          </a:stretch>
        </a:blip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8DBC5B6-0900-4796-8F24-43B7227890DC}">
      <dsp:nvSpPr>
        <dsp:cNvPr id="0" name=""/>
        <dsp:cNvSpPr/>
      </dsp:nvSpPr>
      <dsp:spPr>
        <a:xfrm>
          <a:off x="0" y="1872209"/>
          <a:ext cx="8219256" cy="554893"/>
        </a:xfrm>
        <a:prstGeom prst="roundRect">
          <a:avLst>
            <a:gd name="adj" fmla="val 10000"/>
          </a:avLst>
        </a:prstGeom>
        <a:solidFill>
          <a:schemeClr val="bg2">
            <a:lumMod val="5000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chemeClr val="bg1"/>
              </a:solidFill>
              <a:latin typeface="微軟正黑體" pitchFamily="34" charset="-120"/>
              <a:ea typeface="微軟正黑體" pitchFamily="34" charset="-120"/>
            </a:rPr>
            <a:t>高級質料、設計充滿都會風格         </a:t>
          </a:r>
          <a:r>
            <a:rPr lang="en-US" altLang="en-US" sz="1800" b="1" kern="1200" dirty="0" smtClean="0">
              <a:solidFill>
                <a:schemeClr val="bg1"/>
              </a:solidFill>
              <a:latin typeface="微軟正黑體" pitchFamily="34" charset="-120"/>
              <a:ea typeface="微軟正黑體" pitchFamily="34" charset="-120"/>
            </a:rPr>
            <a:t>Massimo </a:t>
          </a:r>
          <a:r>
            <a:rPr lang="en-US" altLang="en-US" sz="1800" b="1" kern="1200" dirty="0" err="1" smtClean="0">
              <a:solidFill>
                <a:schemeClr val="bg1"/>
              </a:solidFill>
              <a:latin typeface="微軟正黑體" pitchFamily="34" charset="-120"/>
              <a:ea typeface="微軟正黑體" pitchFamily="34" charset="-120"/>
            </a:rPr>
            <a:t>Dutti</a:t>
          </a:r>
          <a:endParaRPr lang="zh-TW" altLang="en-US" sz="1800" b="1" kern="1200" dirty="0">
            <a:solidFill>
              <a:schemeClr val="bg1"/>
            </a:solidFill>
            <a:latin typeface="微軟正黑體" pitchFamily="34" charset="-120"/>
            <a:ea typeface="微軟正黑體" pitchFamily="34" charset="-120"/>
          </a:endParaRPr>
        </a:p>
      </dsp:txBody>
      <dsp:txXfrm>
        <a:off x="1733875" y="1872209"/>
        <a:ext cx="6485380" cy="554893"/>
      </dsp:txXfrm>
    </dsp:sp>
    <dsp:sp modelId="{F0459D41-0B2C-4D72-9705-5A1DC72C90AA}">
      <dsp:nvSpPr>
        <dsp:cNvPr id="0" name=""/>
        <dsp:cNvSpPr/>
      </dsp:nvSpPr>
      <dsp:spPr>
        <a:xfrm>
          <a:off x="90024" y="1789558"/>
          <a:ext cx="1643851" cy="720196"/>
        </a:xfrm>
        <a:prstGeom prst="roundRect">
          <a:avLst>
            <a:gd name="adj" fmla="val 10000"/>
          </a:avLst>
        </a:prstGeom>
        <a:blipFill rotWithShape="0">
          <a:blip xmlns:r="http://schemas.openxmlformats.org/officeDocument/2006/relationships" r:embed="rId3"/>
          <a:stretch>
            <a:fillRect/>
          </a:stretch>
        </a:blip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57CD53E-56F2-48CE-AF23-28078C8DEE01}">
      <dsp:nvSpPr>
        <dsp:cNvPr id="0" name=""/>
        <dsp:cNvSpPr/>
      </dsp:nvSpPr>
      <dsp:spPr>
        <a:xfrm>
          <a:off x="0" y="2672869"/>
          <a:ext cx="8219256" cy="555523"/>
        </a:xfrm>
        <a:prstGeom prst="roundRect">
          <a:avLst>
            <a:gd name="adj" fmla="val 10000"/>
          </a:avLst>
        </a:prstGeom>
        <a:solidFill>
          <a:schemeClr val="bg2">
            <a:lumMod val="5000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chemeClr val="bg1"/>
              </a:solidFill>
              <a:latin typeface="微軟正黑體" pitchFamily="34" charset="-120"/>
              <a:ea typeface="微軟正黑體" pitchFamily="34" charset="-120"/>
            </a:rPr>
            <a:t>女性內衣、睡衣系列                                </a:t>
          </a:r>
          <a:r>
            <a:rPr lang="en-US" altLang="en-US" sz="1800" b="1" kern="1200" dirty="0" err="1" smtClean="0">
              <a:solidFill>
                <a:schemeClr val="bg1"/>
              </a:solidFill>
              <a:latin typeface="微軟正黑體" pitchFamily="34" charset="-120"/>
              <a:ea typeface="微軟正黑體" pitchFamily="34" charset="-120"/>
            </a:rPr>
            <a:t>Oysho</a:t>
          </a:r>
          <a:endParaRPr lang="zh-TW" altLang="en-US" sz="1800" b="1" kern="1200" dirty="0">
            <a:solidFill>
              <a:schemeClr val="bg1"/>
            </a:solidFill>
            <a:latin typeface="微軟正黑體" pitchFamily="34" charset="-120"/>
            <a:ea typeface="微軟正黑體" pitchFamily="34" charset="-120"/>
          </a:endParaRPr>
        </a:p>
      </dsp:txBody>
      <dsp:txXfrm>
        <a:off x="1733875" y="2672869"/>
        <a:ext cx="6485380" cy="555523"/>
      </dsp:txXfrm>
    </dsp:sp>
    <dsp:sp modelId="{D3F4E5C7-950D-400F-8037-E62965D938DB}">
      <dsp:nvSpPr>
        <dsp:cNvPr id="0" name=""/>
        <dsp:cNvSpPr/>
      </dsp:nvSpPr>
      <dsp:spPr>
        <a:xfrm>
          <a:off x="90024" y="2599778"/>
          <a:ext cx="1643851" cy="720196"/>
        </a:xfrm>
        <a:prstGeom prst="roundRect">
          <a:avLst>
            <a:gd name="adj" fmla="val 10000"/>
          </a:avLst>
        </a:prstGeom>
        <a:blipFill rotWithShape="0">
          <a:blip xmlns:r="http://schemas.openxmlformats.org/officeDocument/2006/relationships" r:embed="rId4"/>
          <a:stretch>
            <a:fillRect/>
          </a:stretch>
        </a:blip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FA7E26E-BCBA-4365-831C-7C3958F0E7B7}">
      <dsp:nvSpPr>
        <dsp:cNvPr id="0" name=""/>
        <dsp:cNvSpPr/>
      </dsp:nvSpPr>
      <dsp:spPr>
        <a:xfrm>
          <a:off x="0" y="3528390"/>
          <a:ext cx="8219256" cy="483413"/>
        </a:xfrm>
        <a:prstGeom prst="roundRect">
          <a:avLst>
            <a:gd name="adj" fmla="val 10000"/>
          </a:avLst>
        </a:prstGeom>
        <a:solidFill>
          <a:schemeClr val="bg2">
            <a:lumMod val="5000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chemeClr val="bg1"/>
              </a:solidFill>
              <a:latin typeface="微軟正黑體" pitchFamily="34" charset="-120"/>
              <a:ea typeface="微軟正黑體" pitchFamily="34" charset="-120"/>
            </a:rPr>
            <a:t>年輕人市場，運動休閒風                   </a:t>
          </a:r>
          <a:r>
            <a:rPr lang="en-US" altLang="en-US" sz="1800" b="1" kern="1200" dirty="0" smtClean="0">
              <a:solidFill>
                <a:schemeClr val="bg1"/>
              </a:solidFill>
              <a:latin typeface="微軟正黑體" pitchFamily="34" charset="-120"/>
              <a:ea typeface="微軟正黑體" pitchFamily="34" charset="-120"/>
            </a:rPr>
            <a:t>Pull and Bear</a:t>
          </a:r>
          <a:endParaRPr lang="zh-TW" altLang="en-US" sz="1800" b="1" kern="1200" dirty="0">
            <a:solidFill>
              <a:schemeClr val="bg1"/>
            </a:solidFill>
            <a:latin typeface="微軟正黑體" pitchFamily="34" charset="-120"/>
            <a:ea typeface="微軟正黑體" pitchFamily="34" charset="-120"/>
          </a:endParaRPr>
        </a:p>
      </dsp:txBody>
      <dsp:txXfrm>
        <a:off x="1733875" y="3528390"/>
        <a:ext cx="6485380" cy="483413"/>
      </dsp:txXfrm>
    </dsp:sp>
    <dsp:sp modelId="{0816BED1-0E03-4ADD-AD11-E7AD8D154652}">
      <dsp:nvSpPr>
        <dsp:cNvPr id="0" name=""/>
        <dsp:cNvSpPr/>
      </dsp:nvSpPr>
      <dsp:spPr>
        <a:xfrm>
          <a:off x="90024" y="3409999"/>
          <a:ext cx="1643851" cy="720196"/>
        </a:xfrm>
        <a:prstGeom prst="roundRect">
          <a:avLst>
            <a:gd name="adj" fmla="val 10000"/>
          </a:avLst>
        </a:prstGeom>
        <a:blipFill rotWithShape="0">
          <a:blip xmlns:r="http://schemas.openxmlformats.org/officeDocument/2006/relationships" r:embed="rId5"/>
          <a:stretch>
            <a:fillRect/>
          </a:stretch>
        </a:blip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64088AD-6886-43E0-A6F6-4C2057F5DC06}">
      <dsp:nvSpPr>
        <dsp:cNvPr id="0" name=""/>
        <dsp:cNvSpPr/>
      </dsp:nvSpPr>
      <dsp:spPr>
        <a:xfrm>
          <a:off x="0" y="4293504"/>
          <a:ext cx="8219256" cy="478705"/>
        </a:xfrm>
        <a:prstGeom prst="roundRect">
          <a:avLst>
            <a:gd name="adj" fmla="val 10000"/>
          </a:avLst>
        </a:prstGeom>
        <a:solidFill>
          <a:schemeClr val="bg2">
            <a:lumMod val="5000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chemeClr val="bg1"/>
              </a:solidFill>
              <a:latin typeface="微軟正黑體" pitchFamily="34" charset="-120"/>
              <a:ea typeface="微軟正黑體" pitchFamily="34" charset="-120"/>
            </a:rPr>
            <a:t>青少女服飾                                             </a:t>
          </a:r>
          <a:r>
            <a:rPr lang="en-US" altLang="en-US" sz="1800" b="1" kern="1200" dirty="0" smtClean="0">
              <a:solidFill>
                <a:schemeClr val="bg1"/>
              </a:solidFill>
              <a:latin typeface="微軟正黑體" pitchFamily="34" charset="-120"/>
              <a:ea typeface="微軟正黑體" pitchFamily="34" charset="-120"/>
            </a:rPr>
            <a:t>Stradivarius</a:t>
          </a:r>
          <a:endParaRPr lang="zh-TW" altLang="en-US" sz="1800" b="1" kern="1200" dirty="0">
            <a:solidFill>
              <a:schemeClr val="bg1"/>
            </a:solidFill>
            <a:latin typeface="微軟正黑體" pitchFamily="34" charset="-120"/>
            <a:ea typeface="微軟正黑體" pitchFamily="34" charset="-120"/>
          </a:endParaRPr>
        </a:p>
      </dsp:txBody>
      <dsp:txXfrm>
        <a:off x="1733875" y="4293504"/>
        <a:ext cx="6485380" cy="478705"/>
      </dsp:txXfrm>
    </dsp:sp>
    <dsp:sp modelId="{F4C5435F-66CA-4D13-BF63-2C7CD5F72088}">
      <dsp:nvSpPr>
        <dsp:cNvPr id="0" name=""/>
        <dsp:cNvSpPr/>
      </dsp:nvSpPr>
      <dsp:spPr>
        <a:xfrm>
          <a:off x="90024" y="4220220"/>
          <a:ext cx="1643851" cy="720196"/>
        </a:xfrm>
        <a:prstGeom prst="roundRect">
          <a:avLst>
            <a:gd name="adj" fmla="val 10000"/>
          </a:avLst>
        </a:prstGeom>
        <a:blipFill rotWithShape="0">
          <a:blip xmlns:r="http://schemas.openxmlformats.org/officeDocument/2006/relationships" r:embed="rId6"/>
          <a:stretch>
            <a:fillRect/>
          </a:stretch>
        </a:blip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0EE2A-D0D4-4410-B95F-BB8B37DF1046}">
      <dsp:nvSpPr>
        <dsp:cNvPr id="0" name=""/>
        <dsp:cNvSpPr/>
      </dsp:nvSpPr>
      <dsp:spPr>
        <a:xfrm>
          <a:off x="2215" y="1687445"/>
          <a:ext cx="2222454" cy="888981"/>
        </a:xfrm>
        <a:prstGeom prst="homePlat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zh-TW" altLang="en-US" sz="1900" kern="1200" dirty="0" smtClean="0"/>
            <a:t>產品開發</a:t>
          </a:r>
          <a:endParaRPr lang="zh-TW" altLang="en-US" sz="1900" kern="1200" dirty="0"/>
        </a:p>
      </dsp:txBody>
      <dsp:txXfrm>
        <a:off x="2215" y="1687445"/>
        <a:ext cx="2000209" cy="888981"/>
      </dsp:txXfrm>
    </dsp:sp>
    <dsp:sp modelId="{6E2F1B5C-4160-4F47-A875-9ACDE7552E30}">
      <dsp:nvSpPr>
        <dsp:cNvPr id="0" name=""/>
        <dsp:cNvSpPr/>
      </dsp:nvSpPr>
      <dsp:spPr>
        <a:xfrm>
          <a:off x="1780178" y="1687445"/>
          <a:ext cx="2222454" cy="888981"/>
        </a:xfrm>
        <a:prstGeom prst="chevron">
          <a:avLst/>
        </a:prstGeom>
        <a:solidFill>
          <a:schemeClr val="accent5">
            <a:hueOff val="-3327248"/>
            <a:satOff val="-5151"/>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zh-TW" altLang="en-US" sz="1900" kern="1200" dirty="0" smtClean="0"/>
            <a:t>生產製造</a:t>
          </a:r>
          <a:endParaRPr lang="zh-TW" altLang="en-US" sz="1900" kern="1200" dirty="0"/>
        </a:p>
      </dsp:txBody>
      <dsp:txXfrm>
        <a:off x="2224669" y="1687445"/>
        <a:ext cx="1333473" cy="888981"/>
      </dsp:txXfrm>
    </dsp:sp>
    <dsp:sp modelId="{278BDBDC-5E4B-4A73-8666-7A452E0CEDBF}">
      <dsp:nvSpPr>
        <dsp:cNvPr id="0" name=""/>
        <dsp:cNvSpPr/>
      </dsp:nvSpPr>
      <dsp:spPr>
        <a:xfrm>
          <a:off x="3558141" y="1687445"/>
          <a:ext cx="2222454" cy="888981"/>
        </a:xfrm>
        <a:prstGeom prst="chevron">
          <a:avLst/>
        </a:prstGeom>
        <a:solidFill>
          <a:schemeClr val="accent5">
            <a:hueOff val="-6654497"/>
            <a:satOff val="-10303"/>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zh-TW" altLang="en-US" sz="1900" kern="1200" dirty="0" smtClean="0"/>
            <a:t>物流配送</a:t>
          </a:r>
          <a:endParaRPr lang="en-US" altLang="zh-TW" sz="1900" kern="1200" dirty="0" smtClean="0"/>
        </a:p>
      </dsp:txBody>
      <dsp:txXfrm>
        <a:off x="4002632" y="1687445"/>
        <a:ext cx="1333473" cy="888981"/>
      </dsp:txXfrm>
    </dsp:sp>
    <dsp:sp modelId="{5787E665-688A-412A-AA41-A32108D76BBE}">
      <dsp:nvSpPr>
        <dsp:cNvPr id="0" name=""/>
        <dsp:cNvSpPr/>
      </dsp:nvSpPr>
      <dsp:spPr>
        <a:xfrm>
          <a:off x="5336104" y="1687445"/>
          <a:ext cx="2222454" cy="888981"/>
        </a:xfrm>
        <a:prstGeom prst="chevron">
          <a:avLst/>
        </a:prstGeom>
        <a:solidFill>
          <a:schemeClr val="accent5">
            <a:hueOff val="-9981745"/>
            <a:satOff val="-15454"/>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zh-TW" altLang="en-US" sz="1900" kern="1200" dirty="0" smtClean="0"/>
            <a:t>直營店銷售</a:t>
          </a:r>
          <a:endParaRPr lang="en-US" altLang="zh-TW" sz="1900" kern="1200" dirty="0" smtClean="0"/>
        </a:p>
      </dsp:txBody>
      <dsp:txXfrm>
        <a:off x="5780595" y="1687445"/>
        <a:ext cx="1333473" cy="888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252E9-291D-4B71-BCF5-61DF5579F757}">
      <dsp:nvSpPr>
        <dsp:cNvPr id="0" name=""/>
        <dsp:cNvSpPr/>
      </dsp:nvSpPr>
      <dsp:spPr>
        <a:xfrm>
          <a:off x="0" y="4966518"/>
          <a:ext cx="8715404" cy="1455182"/>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mn-ea"/>
              <a:ea typeface="+mn-ea"/>
            </a:rPr>
            <a:t>相似企業案例</a:t>
          </a:r>
          <a:endParaRPr lang="zh-TW" altLang="en-US" sz="3200" kern="1200" dirty="0">
            <a:latin typeface="+mn-ea"/>
            <a:ea typeface="+mn-ea"/>
          </a:endParaRPr>
        </a:p>
      </dsp:txBody>
      <dsp:txXfrm>
        <a:off x="0" y="4966518"/>
        <a:ext cx="8715404" cy="785798"/>
      </dsp:txXfrm>
    </dsp:sp>
    <dsp:sp modelId="{F4550A1F-FB06-4993-B867-3B9928563622}">
      <dsp:nvSpPr>
        <dsp:cNvPr id="0" name=""/>
        <dsp:cNvSpPr/>
      </dsp:nvSpPr>
      <dsp:spPr>
        <a:xfrm>
          <a:off x="0" y="5560770"/>
          <a:ext cx="4357702" cy="1081734"/>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mn-ea"/>
              <a:ea typeface="+mn-ea"/>
            </a:rPr>
            <a:t>豐田汽車</a:t>
          </a:r>
          <a:r>
            <a:rPr lang="en-US" altLang="zh-TW" sz="2400" kern="1200" dirty="0" smtClean="0">
              <a:latin typeface="+mn-ea"/>
              <a:ea typeface="+mn-ea"/>
            </a:rPr>
            <a:t>(Toyota)</a:t>
          </a:r>
          <a:r>
            <a:rPr lang="zh-TW" altLang="en-US" sz="2400" kern="1200" dirty="0" smtClean="0">
              <a:latin typeface="+mn-ea"/>
              <a:ea typeface="+mn-ea"/>
            </a:rPr>
            <a:t>在裝配線上使用的「</a:t>
          </a:r>
          <a:r>
            <a:rPr lang="en-US" altLang="zh-TW" sz="2400" kern="1200" dirty="0" err="1" smtClean="0">
              <a:latin typeface="+mn-ea"/>
              <a:ea typeface="+mn-ea"/>
            </a:rPr>
            <a:t>Takt</a:t>
          </a:r>
          <a:r>
            <a:rPr lang="en-US" altLang="zh-TW" sz="2400" kern="1200" dirty="0" smtClean="0">
              <a:latin typeface="+mn-ea"/>
              <a:ea typeface="+mn-ea"/>
            </a:rPr>
            <a:t> time</a:t>
          </a:r>
          <a:r>
            <a:rPr lang="zh-TW" altLang="en-US" sz="2400" kern="1200" dirty="0" smtClean="0">
              <a:latin typeface="+mn-ea"/>
              <a:ea typeface="+mn-ea"/>
            </a:rPr>
            <a:t>」</a:t>
          </a:r>
          <a:endParaRPr lang="zh-TW" altLang="en-US" sz="2400" kern="1200" dirty="0">
            <a:latin typeface="+mn-ea"/>
            <a:ea typeface="+mn-ea"/>
          </a:endParaRPr>
        </a:p>
      </dsp:txBody>
      <dsp:txXfrm>
        <a:off x="0" y="5560770"/>
        <a:ext cx="4357702" cy="1081734"/>
      </dsp:txXfrm>
    </dsp:sp>
    <dsp:sp modelId="{28648B4B-F9AB-4DF7-996E-37DEEC5ACC6D}">
      <dsp:nvSpPr>
        <dsp:cNvPr id="0" name=""/>
        <dsp:cNvSpPr/>
      </dsp:nvSpPr>
      <dsp:spPr>
        <a:xfrm>
          <a:off x="4357702" y="5572471"/>
          <a:ext cx="4357702" cy="1058331"/>
        </a:xfrm>
        <a:prstGeom prst="rect">
          <a:avLst/>
        </a:prstGeom>
        <a:solidFill>
          <a:schemeClr val="accent2">
            <a:tint val="40000"/>
            <a:alpha val="90000"/>
            <a:hueOff val="819279"/>
            <a:satOff val="-10654"/>
            <a:lumOff val="-33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mn-ea"/>
              <a:ea typeface="+mn-ea"/>
            </a:rPr>
            <a:t>戴爾電腦</a:t>
          </a:r>
          <a:r>
            <a:rPr lang="en-US" altLang="zh-TW" sz="2400" kern="1200" dirty="0" smtClean="0">
              <a:latin typeface="+mn-ea"/>
              <a:ea typeface="+mn-ea"/>
            </a:rPr>
            <a:t>(Dell)</a:t>
          </a:r>
          <a:r>
            <a:rPr lang="zh-TW" altLang="en-US" sz="2400" kern="1200" dirty="0" smtClean="0">
              <a:latin typeface="+mn-ea"/>
              <a:ea typeface="+mn-ea"/>
            </a:rPr>
            <a:t>採購、生產、及配銷系統當中的「存貨速率</a:t>
          </a:r>
          <a:r>
            <a:rPr lang="en-US" altLang="zh-TW" sz="2400" kern="1200" dirty="0" smtClean="0">
              <a:latin typeface="+mn-ea"/>
              <a:ea typeface="+mn-ea"/>
            </a:rPr>
            <a:t>(inventory velocity)</a:t>
          </a:r>
          <a:r>
            <a:rPr lang="zh-TW" altLang="en-US" sz="2400" kern="1200" dirty="0" smtClean="0">
              <a:latin typeface="+mn-ea"/>
              <a:ea typeface="+mn-ea"/>
            </a:rPr>
            <a:t>」</a:t>
          </a:r>
          <a:endParaRPr lang="zh-TW" altLang="en-US" sz="2400" kern="1200" dirty="0">
            <a:latin typeface="+mn-ea"/>
            <a:ea typeface="+mn-ea"/>
          </a:endParaRPr>
        </a:p>
      </dsp:txBody>
      <dsp:txXfrm>
        <a:off x="4357702" y="5572471"/>
        <a:ext cx="4357702" cy="1058331"/>
      </dsp:txXfrm>
    </dsp:sp>
    <dsp:sp modelId="{DBE2733A-7DFE-4F22-862A-EE3ECA34010E}">
      <dsp:nvSpPr>
        <dsp:cNvPr id="0" name=""/>
        <dsp:cNvSpPr/>
      </dsp:nvSpPr>
      <dsp:spPr>
        <a:xfrm rot="10800000">
          <a:off x="0" y="2483862"/>
          <a:ext cx="8715404" cy="2507108"/>
        </a:xfrm>
        <a:prstGeom prst="upArrowCallout">
          <a:avLst/>
        </a:prstGeom>
        <a:solidFill>
          <a:schemeClr val="accent2">
            <a:hueOff val="1373170"/>
            <a:satOff val="-24404"/>
            <a:lumOff val="785"/>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altLang="zh-TW" sz="3200" kern="1200" dirty="0" smtClean="0">
              <a:latin typeface="+mn-ea"/>
              <a:ea typeface="+mn-ea"/>
            </a:rPr>
            <a:t>Zara</a:t>
          </a:r>
          <a:r>
            <a:rPr lang="zh-TW" altLang="en-US" sz="3200" kern="1200" dirty="0" smtClean="0">
              <a:latin typeface="+mn-ea"/>
              <a:ea typeface="+mn-ea"/>
            </a:rPr>
            <a:t> 掌握產品和資訊流的節奏</a:t>
          </a:r>
          <a:endParaRPr lang="zh-TW" altLang="en-US" sz="3200" kern="1200" dirty="0">
            <a:latin typeface="+mn-ea"/>
            <a:ea typeface="+mn-ea"/>
          </a:endParaRPr>
        </a:p>
      </dsp:txBody>
      <dsp:txXfrm rot="-10800000">
        <a:off x="0" y="2483862"/>
        <a:ext cx="8715404" cy="879995"/>
      </dsp:txXfrm>
    </dsp:sp>
    <dsp:sp modelId="{46A203EB-E970-4F0A-AF73-4082A7635DFC}">
      <dsp:nvSpPr>
        <dsp:cNvPr id="0" name=""/>
        <dsp:cNvSpPr/>
      </dsp:nvSpPr>
      <dsp:spPr>
        <a:xfrm>
          <a:off x="0" y="3363857"/>
          <a:ext cx="8715404" cy="749625"/>
        </a:xfrm>
        <a:prstGeom prst="rect">
          <a:avLst/>
        </a:prstGeom>
        <a:solidFill>
          <a:schemeClr val="accent2">
            <a:tint val="40000"/>
            <a:alpha val="90000"/>
            <a:hueOff val="1638559"/>
            <a:satOff val="-21307"/>
            <a:lumOff val="-67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mn-ea"/>
              <a:ea typeface="+mn-ea"/>
            </a:rPr>
            <a:t>整個供應鏈以一種快速但可以預測的節奏前進</a:t>
          </a:r>
          <a:endParaRPr lang="zh-TW" altLang="en-US" sz="1700" kern="1200" dirty="0">
            <a:latin typeface="+mn-ea"/>
            <a:ea typeface="+mn-ea"/>
          </a:endParaRPr>
        </a:p>
      </dsp:txBody>
      <dsp:txXfrm>
        <a:off x="0" y="3363857"/>
        <a:ext cx="8715404" cy="749625"/>
      </dsp:txXfrm>
    </dsp:sp>
    <dsp:sp modelId="{72B1ACE3-96E3-4BFD-B4C2-6B0BC783E9F3}">
      <dsp:nvSpPr>
        <dsp:cNvPr id="0" name=""/>
        <dsp:cNvSpPr/>
      </dsp:nvSpPr>
      <dsp:spPr>
        <a:xfrm rot="10800000">
          <a:off x="0" y="1205"/>
          <a:ext cx="8715404" cy="2507108"/>
        </a:xfrm>
        <a:prstGeom prst="upArrowCallout">
          <a:avLst/>
        </a:prstGeom>
        <a:solidFill>
          <a:schemeClr val="accent2">
            <a:hueOff val="2746340"/>
            <a:satOff val="-48808"/>
            <a:lumOff val="1569"/>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altLang="zh-TW" sz="3200" kern="1200" dirty="0" smtClean="0">
              <a:latin typeface="+mn-ea"/>
              <a:ea typeface="+mn-ea"/>
            </a:rPr>
            <a:t>Zara </a:t>
          </a:r>
          <a:r>
            <a:rPr lang="zh-TW" altLang="en-US" sz="3200" kern="1200" dirty="0" smtClean="0">
              <a:latin typeface="+mn-ea"/>
              <a:ea typeface="+mn-ea"/>
            </a:rPr>
            <a:t>對供應鏈幾乎完全掌控</a:t>
          </a:r>
          <a:endParaRPr lang="zh-TW" altLang="en-US" sz="3200" kern="1200" dirty="0">
            <a:latin typeface="+mn-ea"/>
            <a:ea typeface="+mn-ea"/>
          </a:endParaRPr>
        </a:p>
      </dsp:txBody>
      <dsp:txXfrm rot="-10800000">
        <a:off x="0" y="1205"/>
        <a:ext cx="8715404" cy="879995"/>
      </dsp:txXfrm>
    </dsp:sp>
    <dsp:sp modelId="{02C726D2-0AD4-4937-B780-1215E52AC473}">
      <dsp:nvSpPr>
        <dsp:cNvPr id="0" name=""/>
        <dsp:cNvSpPr/>
      </dsp:nvSpPr>
      <dsp:spPr>
        <a:xfrm>
          <a:off x="0" y="881200"/>
          <a:ext cx="4357702" cy="749625"/>
        </a:xfrm>
        <a:prstGeom prst="rect">
          <a:avLst/>
        </a:prstGeom>
        <a:solidFill>
          <a:schemeClr val="accent2">
            <a:tint val="40000"/>
            <a:alpha val="90000"/>
            <a:hueOff val="2457838"/>
            <a:satOff val="-31961"/>
            <a:lumOff val="-101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mn-ea"/>
              <a:ea typeface="+mn-ea"/>
            </a:rPr>
            <a:t>幾乎所有產品都是由公司自行設計和配銷</a:t>
          </a:r>
          <a:endParaRPr lang="zh-TW" altLang="en-US" sz="1700" kern="1200" dirty="0">
            <a:latin typeface="+mn-ea"/>
            <a:ea typeface="+mn-ea"/>
          </a:endParaRPr>
        </a:p>
      </dsp:txBody>
      <dsp:txXfrm>
        <a:off x="0" y="881200"/>
        <a:ext cx="4357702" cy="749625"/>
      </dsp:txXfrm>
    </dsp:sp>
    <dsp:sp modelId="{15E2C33F-CAB1-4AE3-A8AF-6BAD381409BC}">
      <dsp:nvSpPr>
        <dsp:cNvPr id="0" name=""/>
        <dsp:cNvSpPr/>
      </dsp:nvSpPr>
      <dsp:spPr>
        <a:xfrm>
          <a:off x="4357702" y="881200"/>
          <a:ext cx="4357702" cy="749625"/>
        </a:xfrm>
        <a:prstGeom prst="rect">
          <a:avLst/>
        </a:prstGeom>
        <a:solidFill>
          <a:schemeClr val="accent2">
            <a:tint val="40000"/>
            <a:alpha val="90000"/>
            <a:hueOff val="3277117"/>
            <a:satOff val="-42615"/>
            <a:lumOff val="-134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mn-ea"/>
              <a:ea typeface="+mn-ea"/>
            </a:rPr>
            <a:t>幾乎所有零售點都是由公司直營</a:t>
          </a:r>
          <a:endParaRPr lang="zh-TW" altLang="en-US" sz="1700" kern="1200" dirty="0">
            <a:latin typeface="+mn-ea"/>
            <a:ea typeface="+mn-ea"/>
          </a:endParaRPr>
        </a:p>
      </dsp:txBody>
      <dsp:txXfrm>
        <a:off x="4357702" y="881200"/>
        <a:ext cx="4357702" cy="7496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FB3A7-1239-4E0E-B7A0-B84D7DE9DA49}">
      <dsp:nvSpPr>
        <dsp:cNvPr id="0" name=""/>
        <dsp:cNvSpPr/>
      </dsp:nvSpPr>
      <dsp:spPr>
        <a:xfrm>
          <a:off x="0" y="76240"/>
          <a:ext cx="4286280" cy="5779019"/>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2663" tIns="170289" rIns="332663" bIns="199136"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solidFill>
                <a:srgbClr val="FF0000"/>
              </a:solidFill>
            </a:rPr>
            <a:t>可符合顧客要求的週期時間</a:t>
          </a:r>
          <a:endParaRPr lang="zh-TW" altLang="en-US" sz="2800" kern="1200" dirty="0"/>
        </a:p>
        <a:p>
          <a:pPr marL="285750" lvl="1" indent="-285750" algn="l" defTabSz="1244600">
            <a:lnSpc>
              <a:spcPct val="90000"/>
            </a:lnSpc>
            <a:spcBef>
              <a:spcPct val="0"/>
            </a:spcBef>
            <a:spcAft>
              <a:spcPct val="15000"/>
            </a:spcAft>
            <a:buChar char="••"/>
          </a:pPr>
          <a:endParaRPr lang="zh-TW" altLang="en-US" sz="2800" kern="1200" dirty="0"/>
        </a:p>
        <a:p>
          <a:pPr marL="285750" lvl="1" indent="-285750" algn="l" defTabSz="1244600">
            <a:lnSpc>
              <a:spcPct val="90000"/>
            </a:lnSpc>
            <a:spcBef>
              <a:spcPct val="0"/>
            </a:spcBef>
            <a:spcAft>
              <a:spcPct val="15000"/>
            </a:spcAft>
            <a:buChar char="••"/>
          </a:pPr>
          <a:r>
            <a:rPr lang="en-US" altLang="zh-TW" sz="2800" kern="1200" dirty="0" err="1" smtClean="0"/>
            <a:t>Takt</a:t>
          </a:r>
          <a:r>
            <a:rPr lang="en-US" altLang="zh-TW" sz="2800" kern="1200" dirty="0" smtClean="0"/>
            <a:t> </a:t>
          </a:r>
          <a:r>
            <a:rPr lang="zh-TW" altLang="zh-TW" sz="2800" kern="1200" dirty="0" smtClean="0"/>
            <a:t>源自德文</a:t>
          </a:r>
          <a:r>
            <a:rPr lang="zh-TW" altLang="en-US" sz="2800" kern="1200" dirty="0" smtClean="0"/>
            <a:t>，</a:t>
          </a:r>
          <a:r>
            <a:rPr lang="zh-TW" altLang="zh-TW" sz="2800" kern="1200" dirty="0" smtClean="0"/>
            <a:t>其意為指揮棒</a:t>
          </a:r>
          <a:endParaRPr lang="zh-TW" altLang="en-US" sz="2800" kern="1200" dirty="0"/>
        </a:p>
        <a:p>
          <a:pPr marL="285750" lvl="1" indent="-285750" algn="l" defTabSz="1244600">
            <a:lnSpc>
              <a:spcPct val="90000"/>
            </a:lnSpc>
            <a:spcBef>
              <a:spcPct val="0"/>
            </a:spcBef>
            <a:spcAft>
              <a:spcPct val="15000"/>
            </a:spcAft>
            <a:buChar char="••"/>
          </a:pPr>
          <a:endParaRPr lang="zh-TW" altLang="en-US" sz="2800" kern="1200" dirty="0"/>
        </a:p>
        <a:p>
          <a:pPr marL="285750" lvl="1" indent="-285750" algn="l" defTabSz="1244600">
            <a:lnSpc>
              <a:spcPct val="90000"/>
            </a:lnSpc>
            <a:spcBef>
              <a:spcPct val="0"/>
            </a:spcBef>
            <a:spcAft>
              <a:spcPct val="15000"/>
            </a:spcAft>
            <a:buChar char="••"/>
          </a:pPr>
          <a:r>
            <a:rPr lang="zh-TW" altLang="en-US" sz="2800" kern="1200" dirty="0" smtClean="0"/>
            <a:t>節拍時間</a:t>
          </a:r>
          <a:endParaRPr lang="zh-TW" altLang="en-US" sz="2800" kern="1200" dirty="0"/>
        </a:p>
        <a:p>
          <a:pPr marL="285750" lvl="1" indent="-285750" algn="l" defTabSz="1244600">
            <a:lnSpc>
              <a:spcPct val="90000"/>
            </a:lnSpc>
            <a:spcBef>
              <a:spcPct val="0"/>
            </a:spcBef>
            <a:spcAft>
              <a:spcPct val="15000"/>
            </a:spcAft>
            <a:buChar char="••"/>
          </a:pPr>
          <a:endParaRPr lang="zh-TW" altLang="en-US" sz="2800" kern="1200" dirty="0"/>
        </a:p>
        <a:p>
          <a:pPr marL="285750" lvl="1" indent="-285750" algn="l" defTabSz="1244600">
            <a:lnSpc>
              <a:spcPct val="90000"/>
            </a:lnSpc>
            <a:spcBef>
              <a:spcPct val="0"/>
            </a:spcBef>
            <a:spcAft>
              <a:spcPct val="15000"/>
            </a:spcAft>
            <a:buChar char="••"/>
          </a:pPr>
          <a:r>
            <a:rPr lang="en-US" altLang="zh-TW" sz="2800" kern="1200" dirty="0" smtClean="0"/>
            <a:t>TPS</a:t>
          </a:r>
          <a:r>
            <a:rPr lang="zh-TW" altLang="en-US" sz="2800" kern="1200" dirty="0" smtClean="0"/>
            <a:t>豐田生產系統中觀念之一</a:t>
          </a:r>
          <a:endParaRPr lang="zh-TW" altLang="en-US" sz="2800" kern="1200" dirty="0"/>
        </a:p>
      </dsp:txBody>
      <dsp:txXfrm>
        <a:off x="0" y="76240"/>
        <a:ext cx="4286280" cy="5779019"/>
      </dsp:txXfrm>
    </dsp:sp>
    <dsp:sp modelId="{FC537851-86CF-4770-86DC-3CA299849075}">
      <dsp:nvSpPr>
        <dsp:cNvPr id="0" name=""/>
        <dsp:cNvSpPr/>
      </dsp:nvSpPr>
      <dsp:spPr>
        <a:xfrm>
          <a:off x="214314" y="2656"/>
          <a:ext cx="3000396" cy="147167"/>
        </a:xfrm>
        <a:prstGeom prst="roundRect">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408" tIns="0" rIns="113408" bIns="0" numCol="1" spcCol="1270" anchor="ctr" anchorCtr="0">
          <a:noAutofit/>
        </a:bodyPr>
        <a:lstStyle/>
        <a:p>
          <a:pPr lvl="0" algn="l" defTabSz="1778000">
            <a:lnSpc>
              <a:spcPct val="90000"/>
            </a:lnSpc>
            <a:spcBef>
              <a:spcPct val="0"/>
            </a:spcBef>
            <a:spcAft>
              <a:spcPct val="35000"/>
            </a:spcAft>
          </a:pPr>
          <a:r>
            <a:rPr lang="en-US" altLang="zh-TW" sz="4000" kern="1200" dirty="0" err="1" smtClean="0"/>
            <a:t>Takt</a:t>
          </a:r>
          <a:r>
            <a:rPr lang="en-US" altLang="zh-TW" sz="4000" kern="1200" dirty="0" smtClean="0"/>
            <a:t> time</a:t>
          </a:r>
          <a:endParaRPr lang="zh-TW" altLang="en-US" sz="4000" kern="1200" dirty="0"/>
        </a:p>
      </dsp:txBody>
      <dsp:txXfrm>
        <a:off x="221498" y="9840"/>
        <a:ext cx="2986028" cy="132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FB3A7-1239-4E0E-B7A0-B84D7DE9DA49}">
      <dsp:nvSpPr>
        <dsp:cNvPr id="0" name=""/>
        <dsp:cNvSpPr/>
      </dsp:nvSpPr>
      <dsp:spPr>
        <a:xfrm>
          <a:off x="0" y="169183"/>
          <a:ext cx="4286280" cy="5628094"/>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2663" tIns="208280" rIns="332663" bIns="199136"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solidFill>
                <a:srgbClr val="FF0000"/>
              </a:solidFill>
            </a:rPr>
            <a:t>存貨</a:t>
          </a:r>
          <a:r>
            <a:rPr lang="en-US" altLang="zh-TW" sz="2800" kern="1200" dirty="0" smtClean="0">
              <a:solidFill>
                <a:srgbClr val="FF0000"/>
              </a:solidFill>
            </a:rPr>
            <a:t>(</a:t>
          </a:r>
          <a:r>
            <a:rPr lang="zh-TW" altLang="en-US" sz="2800" kern="1200" dirty="0" smtClean="0">
              <a:solidFill>
                <a:srgbClr val="FF0000"/>
              </a:solidFill>
            </a:rPr>
            <a:t>物料</a:t>
          </a:r>
          <a:r>
            <a:rPr lang="en-US" altLang="zh-TW" sz="2800" kern="1200" dirty="0" smtClean="0">
              <a:solidFill>
                <a:srgbClr val="FF0000"/>
              </a:solidFill>
            </a:rPr>
            <a:t>)</a:t>
          </a:r>
          <a:r>
            <a:rPr lang="zh-TW" altLang="en-US" sz="2800" kern="1200" dirty="0" smtClean="0">
              <a:solidFill>
                <a:srgbClr val="FF0000"/>
              </a:solidFill>
            </a:rPr>
            <a:t>流經供應鏈的速率</a:t>
          </a:r>
          <a:endParaRPr lang="zh-TW" altLang="en-US" sz="2800" kern="1200" dirty="0">
            <a:solidFill>
              <a:srgbClr val="FF0000"/>
            </a:solidFill>
          </a:endParaRPr>
        </a:p>
        <a:p>
          <a:pPr marL="285750" lvl="1" indent="-285750" algn="l" defTabSz="1244600">
            <a:lnSpc>
              <a:spcPct val="90000"/>
            </a:lnSpc>
            <a:spcBef>
              <a:spcPct val="0"/>
            </a:spcBef>
            <a:spcAft>
              <a:spcPct val="15000"/>
            </a:spcAft>
            <a:buChar char="••"/>
          </a:pPr>
          <a:endParaRPr lang="zh-TW" altLang="en-US" sz="2800" kern="1200" dirty="0"/>
        </a:p>
        <a:p>
          <a:pPr marL="285750" lvl="1" indent="-285750" algn="l" defTabSz="1244600">
            <a:lnSpc>
              <a:spcPct val="90000"/>
            </a:lnSpc>
            <a:spcBef>
              <a:spcPct val="0"/>
            </a:spcBef>
            <a:spcAft>
              <a:spcPct val="15000"/>
            </a:spcAft>
            <a:buChar char="••"/>
          </a:pPr>
          <a:r>
            <a:rPr lang="zh-TW" altLang="en-US" sz="2800" kern="1200" dirty="0" smtClean="0"/>
            <a:t>戴爾電腦</a:t>
          </a:r>
          <a:r>
            <a:rPr lang="en-US" altLang="zh-TW" sz="2800" kern="1200" dirty="0" smtClean="0"/>
            <a:t>(Dell)</a:t>
          </a:r>
          <a:r>
            <a:rPr lang="zh-TW" altLang="en-US" sz="2800" kern="1200" dirty="0" smtClean="0"/>
            <a:t>可在</a:t>
          </a:r>
          <a:r>
            <a:rPr lang="en-US" altLang="zh-TW" sz="2800" kern="1200" dirty="0" smtClean="0"/>
            <a:t>36</a:t>
          </a:r>
          <a:r>
            <a:rPr lang="zh-TW" altLang="en-US" sz="2800" kern="1200" dirty="0" smtClean="0"/>
            <a:t>小時內完成並交運顧客需求的電腦</a:t>
          </a:r>
          <a:endParaRPr lang="zh-TW" altLang="en-US" sz="2800" kern="1200" dirty="0"/>
        </a:p>
        <a:p>
          <a:pPr marL="285750" lvl="1" indent="-285750" algn="l" defTabSz="1244600">
            <a:lnSpc>
              <a:spcPct val="90000"/>
            </a:lnSpc>
            <a:spcBef>
              <a:spcPct val="0"/>
            </a:spcBef>
            <a:spcAft>
              <a:spcPct val="15000"/>
            </a:spcAft>
            <a:buChar char="••"/>
          </a:pPr>
          <a:endParaRPr lang="zh-TW" altLang="en-US" sz="2800" kern="1200" dirty="0"/>
        </a:p>
        <a:p>
          <a:pPr marL="285750" lvl="1" indent="-285750" algn="l" defTabSz="1244600">
            <a:lnSpc>
              <a:spcPct val="90000"/>
            </a:lnSpc>
            <a:spcBef>
              <a:spcPct val="0"/>
            </a:spcBef>
            <a:spcAft>
              <a:spcPct val="15000"/>
            </a:spcAft>
            <a:buChar char="••"/>
          </a:pPr>
          <a:r>
            <a:rPr lang="zh-TW" altLang="en-US" sz="2800" kern="1200" dirty="0" smtClean="0"/>
            <a:t>相對康柏電腦</a:t>
          </a:r>
          <a:r>
            <a:rPr lang="en-US" altLang="zh-TW" sz="2800" kern="1200" dirty="0" smtClean="0"/>
            <a:t>(</a:t>
          </a:r>
          <a:r>
            <a:rPr lang="en-US" altLang="zh-TW" sz="2800" kern="1200" dirty="0" err="1" smtClean="0"/>
            <a:t>Compad</a:t>
          </a:r>
          <a:r>
            <a:rPr lang="en-US" altLang="zh-TW" sz="2800" kern="1200" dirty="0" smtClean="0"/>
            <a:t>)</a:t>
          </a:r>
          <a:r>
            <a:rPr lang="zh-TW" altLang="en-US" sz="2800" kern="1200" dirty="0" smtClean="0"/>
            <a:t>需要</a:t>
          </a:r>
          <a:r>
            <a:rPr lang="en-US" altLang="zh-TW" sz="2800" kern="1200" dirty="0" smtClean="0"/>
            <a:t>25</a:t>
          </a:r>
          <a:r>
            <a:rPr lang="zh-TW" altLang="en-US" sz="2800" kern="1200" dirty="0" smtClean="0"/>
            <a:t>天</a:t>
          </a:r>
          <a:endParaRPr lang="zh-TW" altLang="en-US" sz="2800" kern="1200" dirty="0"/>
        </a:p>
      </dsp:txBody>
      <dsp:txXfrm>
        <a:off x="0" y="169183"/>
        <a:ext cx="4286280" cy="5628094"/>
      </dsp:txXfrm>
    </dsp:sp>
    <dsp:sp modelId="{FC537851-86CF-4770-86DC-3CA299849075}">
      <dsp:nvSpPr>
        <dsp:cNvPr id="0" name=""/>
        <dsp:cNvSpPr/>
      </dsp:nvSpPr>
      <dsp:spPr>
        <a:xfrm>
          <a:off x="214314" y="60638"/>
          <a:ext cx="3714760" cy="256145"/>
        </a:xfrm>
        <a:prstGeom prst="roundRect">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408" tIns="0" rIns="113408" bIns="0" numCol="1" spcCol="1270" anchor="ctr" anchorCtr="0">
          <a:noAutofit/>
        </a:bodyPr>
        <a:lstStyle/>
        <a:p>
          <a:pPr lvl="0" algn="l" defTabSz="1600200">
            <a:lnSpc>
              <a:spcPct val="90000"/>
            </a:lnSpc>
            <a:spcBef>
              <a:spcPct val="0"/>
            </a:spcBef>
            <a:spcAft>
              <a:spcPct val="35000"/>
            </a:spcAft>
          </a:pPr>
          <a:r>
            <a:rPr lang="en-US" altLang="zh-TW" sz="3600" kern="1200" dirty="0" smtClean="0"/>
            <a:t>Inventory velocity</a:t>
          </a:r>
          <a:endParaRPr lang="zh-TW" altLang="en-US" sz="3600" kern="1200" dirty="0"/>
        </a:p>
      </dsp:txBody>
      <dsp:txXfrm>
        <a:off x="226818" y="73142"/>
        <a:ext cx="3689752" cy="23113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34A717AD-E827-4E48-A056-CC1FB2305948}" type="datetimeFigureOut">
              <a:rPr lang="zh-TW" altLang="en-US"/>
              <a:pPr>
                <a:defRPr/>
              </a:pPr>
              <a:t>2020/3/9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7E3880F9-D295-4240-ABBD-FACA66F9CF8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144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144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2AA443-BCC5-4C3E-A7D9-54FFFB63D0E0}" type="slidenum">
              <a:rPr lang="zh-TW" altLang="en-US"/>
              <a:pPr fontAlgn="base">
                <a:spcBef>
                  <a:spcPct val="0"/>
                </a:spcBef>
                <a:spcAft>
                  <a:spcPct val="0"/>
                </a:spcAft>
              </a:pPr>
              <a:t>2</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065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06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AFBA13-A776-48DB-8FCB-449DB2462723}" type="slidenum">
              <a:rPr lang="zh-TW" altLang="en-US"/>
              <a:pPr fontAlgn="base">
                <a:spcBef>
                  <a:spcPct val="0"/>
                </a:spcBef>
                <a:spcAft>
                  <a:spcPct val="0"/>
                </a:spcAft>
              </a:pPr>
              <a:t>11</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168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16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EC0D14-529B-4F2A-80DB-89FA2B991DCE}" type="slidenum">
              <a:rPr lang="zh-TW" altLang="en-US"/>
              <a:pPr fontAlgn="base">
                <a:spcBef>
                  <a:spcPct val="0"/>
                </a:spcBef>
                <a:spcAft>
                  <a:spcPct val="0"/>
                </a:spcAft>
              </a:pPr>
              <a:t>12</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270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270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54A669-7310-4A0B-817A-5696ABD49BF9}" type="slidenum">
              <a:rPr lang="zh-TW" altLang="en-US"/>
              <a:pPr fontAlgn="base">
                <a:spcBef>
                  <a:spcPct val="0"/>
                </a:spcBef>
                <a:spcAft>
                  <a:spcPct val="0"/>
                </a:spcAft>
              </a:pPr>
              <a:t>13</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373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373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F70E0F-B8DD-4CD1-A182-E9D51A06E725}" type="slidenum">
              <a:rPr lang="zh-TW" altLang="en-US"/>
              <a:pPr fontAlgn="base">
                <a:spcBef>
                  <a:spcPct val="0"/>
                </a:spcBef>
                <a:spcAft>
                  <a:spcPct val="0"/>
                </a:spcAft>
              </a:pPr>
              <a:t>14</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475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475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E154EA-E77C-46B3-A817-7DD92AC51DE1}" type="slidenum">
              <a:rPr lang="zh-TW" altLang="en-US"/>
              <a:pPr fontAlgn="base">
                <a:spcBef>
                  <a:spcPct val="0"/>
                </a:spcBef>
                <a:spcAft>
                  <a:spcPct val="0"/>
                </a:spcAft>
              </a:pPr>
              <a:t>15</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577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578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E1A3B0-4872-49AD-A89F-D1D8266D8D08}" type="slidenum">
              <a:rPr lang="zh-TW" altLang="en-US"/>
              <a:pPr fontAlgn="base">
                <a:spcBef>
                  <a:spcPct val="0"/>
                </a:spcBef>
                <a:spcAft>
                  <a:spcPct val="0"/>
                </a:spcAft>
              </a:pPr>
              <a:t>16</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680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680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8F4907-D5CB-4DEB-A08D-460613829273}" type="slidenum">
              <a:rPr lang="zh-TW" altLang="en-US"/>
              <a:pPr fontAlgn="base">
                <a:spcBef>
                  <a:spcPct val="0"/>
                </a:spcBef>
                <a:spcAft>
                  <a:spcPct val="0"/>
                </a:spcAft>
              </a:pPr>
              <a:t>17</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782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782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1D8F5B-488D-4E81-99CF-1C8072725B3C}" type="slidenum">
              <a:rPr lang="zh-TW" altLang="en-US"/>
              <a:pPr fontAlgn="base">
                <a:spcBef>
                  <a:spcPct val="0"/>
                </a:spcBef>
                <a:spcAft>
                  <a:spcPct val="0"/>
                </a:spcAft>
              </a:pPr>
              <a:t>18</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885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885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B1D5AD-5A49-4FA4-A7E9-0EA89DDED946}" type="slidenum">
              <a:rPr lang="zh-TW" altLang="en-US"/>
              <a:pPr fontAlgn="base">
                <a:spcBef>
                  <a:spcPct val="0"/>
                </a:spcBef>
                <a:spcAft>
                  <a:spcPct val="0"/>
                </a:spcAft>
              </a:pPr>
              <a:t>19</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987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987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7C9670-F22B-472B-8070-88F23C370E92}" type="slidenum">
              <a:rPr lang="zh-TW" altLang="en-US"/>
              <a:pPr fontAlgn="base">
                <a:spcBef>
                  <a:spcPct val="0"/>
                </a:spcBef>
                <a:spcAft>
                  <a:spcPct val="0"/>
                </a:spcAft>
              </a:pPr>
              <a:t>20</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246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246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EA1EDA-08FA-4265-8E40-22475E7273D9}" type="slidenum">
              <a:rPr lang="zh-TW" altLang="en-US"/>
              <a:pPr fontAlgn="base">
                <a:spcBef>
                  <a:spcPct val="0"/>
                </a:spcBef>
                <a:spcAft>
                  <a:spcPct val="0"/>
                </a:spcAft>
              </a:pPr>
              <a:t>3</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09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A42AB2-4F1A-46CA-B07E-D253F9744A24}" type="slidenum">
              <a:rPr lang="zh-TW" altLang="en-US"/>
              <a:pPr fontAlgn="base">
                <a:spcBef>
                  <a:spcPct val="0"/>
                </a:spcBef>
                <a:spcAft>
                  <a:spcPct val="0"/>
                </a:spcAft>
              </a:pPr>
              <a:t>21</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192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192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4E7565-7EF5-45FE-B4B5-D14925004723}" type="slidenum">
              <a:rPr lang="zh-TW" altLang="en-US"/>
              <a:pPr fontAlgn="base">
                <a:spcBef>
                  <a:spcPct val="0"/>
                </a:spcBef>
                <a:spcAft>
                  <a:spcPct val="0"/>
                </a:spcAft>
              </a:pPr>
              <a:t>22</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294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294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BDEC15-C410-458D-A712-C7A8050103D6}" type="slidenum">
              <a:rPr lang="zh-TW" altLang="en-US"/>
              <a:pPr fontAlgn="base">
                <a:spcBef>
                  <a:spcPct val="0"/>
                </a:spcBef>
                <a:spcAft>
                  <a:spcPct val="0"/>
                </a:spcAft>
              </a:pPr>
              <a:t>23</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397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397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029FBF-7C4C-4B50-BD6F-CE7C29513BB5}" type="slidenum">
              <a:rPr lang="zh-TW" altLang="en-US"/>
              <a:pPr fontAlgn="base">
                <a:spcBef>
                  <a:spcPct val="0"/>
                </a:spcBef>
                <a:spcAft>
                  <a:spcPct val="0"/>
                </a:spcAft>
              </a:pPr>
              <a:t>24</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499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243DB2-AB14-45B5-ABB1-913F5ABC4349}" type="slidenum">
              <a:rPr lang="zh-TW" altLang="en-US"/>
              <a:pPr fontAlgn="base">
                <a:spcBef>
                  <a:spcPct val="0"/>
                </a:spcBef>
                <a:spcAft>
                  <a:spcPct val="0"/>
                </a:spcAft>
              </a:pPr>
              <a:t>25</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601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602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3F585-4462-4FD2-96FB-3194D4CC2E97}" type="slidenum">
              <a:rPr lang="zh-TW" altLang="en-US"/>
              <a:pPr fontAlgn="base">
                <a:spcBef>
                  <a:spcPct val="0"/>
                </a:spcBef>
                <a:spcAft>
                  <a:spcPct val="0"/>
                </a:spcAft>
              </a:pPr>
              <a:t>26</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704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704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474917-5BB9-43C5-8BB3-F2B15915D9B2}" type="slidenum">
              <a:rPr lang="zh-TW" altLang="en-US"/>
              <a:pPr fontAlgn="base">
                <a:spcBef>
                  <a:spcPct val="0"/>
                </a:spcBef>
                <a:spcAft>
                  <a:spcPct val="0"/>
                </a:spcAft>
              </a:pPr>
              <a:t>27</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806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806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ED6821-2CAE-48B3-BBC9-B89F6FE60B45}" type="slidenum">
              <a:rPr lang="zh-TW" altLang="en-US"/>
              <a:pPr fontAlgn="base">
                <a:spcBef>
                  <a:spcPct val="0"/>
                </a:spcBef>
                <a:spcAft>
                  <a:spcPct val="0"/>
                </a:spcAft>
              </a:pPr>
              <a:t>28</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909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909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890D1C-CE3A-4B94-872C-D7D2473BD084}" type="slidenum">
              <a:rPr lang="zh-TW" altLang="en-US"/>
              <a:pPr fontAlgn="base">
                <a:spcBef>
                  <a:spcPct val="0"/>
                </a:spcBef>
                <a:spcAft>
                  <a:spcPct val="0"/>
                </a:spcAft>
              </a:pPr>
              <a:t>29</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011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011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678CB3-67EB-45AF-A755-08D1D4F63C6A}" type="slidenum">
              <a:rPr lang="zh-TW" altLang="en-US"/>
              <a:pPr fontAlgn="base">
                <a:spcBef>
                  <a:spcPct val="0"/>
                </a:spcBef>
                <a:spcAft>
                  <a:spcPct val="0"/>
                </a:spcAft>
              </a:pPr>
              <a:t>30</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349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349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8A8453-7CE9-43B0-9ADC-3B1DEC7C3D98}" type="slidenum">
              <a:rPr lang="zh-TW" altLang="en-US"/>
              <a:pPr fontAlgn="base">
                <a:spcBef>
                  <a:spcPct val="0"/>
                </a:spcBef>
                <a:spcAft>
                  <a:spcPct val="0"/>
                </a:spcAft>
              </a:pPr>
              <a:t>4</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113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11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D76C80-54E5-4758-9105-565EDD4AECCC}" type="slidenum">
              <a:rPr lang="zh-TW" altLang="en-US"/>
              <a:pPr fontAlgn="base">
                <a:spcBef>
                  <a:spcPct val="0"/>
                </a:spcBef>
                <a:spcAft>
                  <a:spcPct val="0"/>
                </a:spcAft>
              </a:pPr>
              <a:t>31</a:t>
            </a:fld>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216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D33673-C681-4B8E-95E4-50858E2DB0C2}" type="slidenum">
              <a:rPr lang="zh-TW" altLang="en-US"/>
              <a:pPr fontAlgn="base">
                <a:spcBef>
                  <a:spcPct val="0"/>
                </a:spcBef>
                <a:spcAft>
                  <a:spcPct val="0"/>
                </a:spcAft>
              </a:pPr>
              <a:t>32</a:t>
            </a:fld>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318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318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8D74A3-3A49-4DC3-A93B-627688990AC8}" type="slidenum">
              <a:rPr lang="zh-TW" altLang="en-US"/>
              <a:pPr fontAlgn="base">
                <a:spcBef>
                  <a:spcPct val="0"/>
                </a:spcBef>
                <a:spcAft>
                  <a:spcPct val="0"/>
                </a:spcAft>
              </a:pPr>
              <a:t>33</a:t>
            </a:fld>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421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421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8A87B3-C697-42F0-BF78-F2E3E4D7545C}" type="slidenum">
              <a:rPr lang="zh-TW" altLang="en-US"/>
              <a:pPr fontAlgn="base">
                <a:spcBef>
                  <a:spcPct val="0"/>
                </a:spcBef>
                <a:spcAft>
                  <a:spcPct val="0"/>
                </a:spcAft>
              </a:pPr>
              <a:t>34</a:t>
            </a:fld>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523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52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02D6E2-7518-4118-832D-3B0C3916D177}" type="slidenum">
              <a:rPr lang="zh-TW" altLang="en-US"/>
              <a:pPr fontAlgn="base">
                <a:spcBef>
                  <a:spcPct val="0"/>
                </a:spcBef>
                <a:spcAft>
                  <a:spcPct val="0"/>
                </a:spcAft>
              </a:pPr>
              <a:t>35</a:t>
            </a:fld>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625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62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063B7-8518-4180-8CC6-A9BDC9C79168}" type="slidenum">
              <a:rPr lang="zh-TW" altLang="en-US"/>
              <a:pPr fontAlgn="base">
                <a:spcBef>
                  <a:spcPct val="0"/>
                </a:spcBef>
                <a:spcAft>
                  <a:spcPct val="0"/>
                </a:spcAft>
              </a:pPr>
              <a:t>36</a:t>
            </a:fld>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728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72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90863A-21DF-4EF4-9EF9-46EEF59724C5}" type="slidenum">
              <a:rPr lang="zh-TW" altLang="en-US"/>
              <a:pPr fontAlgn="base">
                <a:spcBef>
                  <a:spcPct val="0"/>
                </a:spcBef>
                <a:spcAft>
                  <a:spcPct val="0"/>
                </a:spcAft>
              </a:pPr>
              <a:t>37</a:t>
            </a:fld>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830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830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A2B737-62E9-464C-B1EA-44F44B01F6A0}" type="slidenum">
              <a:rPr lang="zh-TW" altLang="en-US"/>
              <a:pPr fontAlgn="base">
                <a:spcBef>
                  <a:spcPct val="0"/>
                </a:spcBef>
                <a:spcAft>
                  <a:spcPct val="0"/>
                </a:spcAft>
              </a:pPr>
              <a:t>38</a:t>
            </a:fld>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933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E0585A-83C9-4184-8E3B-6BB843EAF308}" type="slidenum">
              <a:rPr lang="zh-TW" altLang="en-US"/>
              <a:pPr fontAlgn="base">
                <a:spcBef>
                  <a:spcPct val="0"/>
                </a:spcBef>
                <a:spcAft>
                  <a:spcPct val="0"/>
                </a:spcAft>
              </a:pPr>
              <a:t>39</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035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035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FB4848-DEBA-4138-979D-64743E112927}" type="slidenum">
              <a:rPr lang="zh-TW" altLang="en-US"/>
              <a:pPr fontAlgn="base">
                <a:spcBef>
                  <a:spcPct val="0"/>
                </a:spcBef>
                <a:spcAft>
                  <a:spcPct val="0"/>
                </a:spcAft>
              </a:pPr>
              <a:t>40</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451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7446B4-E08B-496D-8A9C-84BAE113E7A3}" type="slidenum">
              <a:rPr lang="zh-TW" altLang="en-US"/>
              <a:pPr fontAlgn="base">
                <a:spcBef>
                  <a:spcPct val="0"/>
                </a:spcBef>
                <a:spcAft>
                  <a:spcPct val="0"/>
                </a:spcAft>
              </a:pPr>
              <a:t>5</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137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138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C0752-2FC2-4D53-A8AE-24EDD25DB13D}" type="slidenum">
              <a:rPr lang="zh-TW" altLang="en-US"/>
              <a:pPr fontAlgn="base">
                <a:spcBef>
                  <a:spcPct val="0"/>
                </a:spcBef>
                <a:spcAft>
                  <a:spcPct val="0"/>
                </a:spcAft>
              </a:pPr>
              <a:t>41</a:t>
            </a:fld>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0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240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07EAF8-B8B0-44D4-8EFC-846237094F4C}" type="slidenum">
              <a:rPr lang="zh-TW" altLang="en-US"/>
              <a:pPr fontAlgn="base">
                <a:spcBef>
                  <a:spcPct val="0"/>
                </a:spcBef>
                <a:spcAft>
                  <a:spcPct val="0"/>
                </a:spcAft>
              </a:pPr>
              <a:t>42</a:t>
            </a:fld>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342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342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42E8E0-72AB-4A72-B421-8928A2E1F768}" type="slidenum">
              <a:rPr lang="zh-TW" altLang="en-US"/>
              <a:pPr fontAlgn="base">
                <a:spcBef>
                  <a:spcPct val="0"/>
                </a:spcBef>
                <a:spcAft>
                  <a:spcPct val="0"/>
                </a:spcAft>
              </a:pPr>
              <a:t>43</a:t>
            </a:fld>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445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445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29C2C2-359D-4185-9F0C-5AB64FC84C5D}" type="slidenum">
              <a:rPr lang="zh-TW" altLang="en-US"/>
              <a:pPr fontAlgn="base">
                <a:spcBef>
                  <a:spcPct val="0"/>
                </a:spcBef>
                <a:spcAft>
                  <a:spcPct val="0"/>
                </a:spcAft>
              </a:pPr>
              <a:t>44</a:t>
            </a:fld>
            <a:endParaRPr lang="zh-TW"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547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547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3F28C5-6AE3-4DD0-90D8-1CA1571F403C}" type="slidenum">
              <a:rPr lang="zh-TW" altLang="en-US"/>
              <a:pPr fontAlgn="base">
                <a:spcBef>
                  <a:spcPct val="0"/>
                </a:spcBef>
                <a:spcAft>
                  <a:spcPct val="0"/>
                </a:spcAft>
              </a:pPr>
              <a:t>45</a:t>
            </a:fld>
            <a:endParaRPr lang="zh-TW"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649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65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044547-63A8-4522-A205-08A84C26ED8D}" type="slidenum">
              <a:rPr lang="zh-TW" altLang="en-US"/>
              <a:pPr fontAlgn="base">
                <a:spcBef>
                  <a:spcPct val="0"/>
                </a:spcBef>
                <a:spcAft>
                  <a:spcPct val="0"/>
                </a:spcAft>
              </a:pPr>
              <a:t>46</a:t>
            </a:fld>
            <a:endParaRPr lang="zh-TW"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752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752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7C35B6-29F2-4035-A319-67E6B2D2F6CC}" type="slidenum">
              <a:rPr lang="zh-TW" altLang="en-US"/>
              <a:pPr fontAlgn="base">
                <a:spcBef>
                  <a:spcPct val="0"/>
                </a:spcBef>
                <a:spcAft>
                  <a:spcPct val="0"/>
                </a:spcAft>
              </a:pPr>
              <a:t>47</a:t>
            </a:fld>
            <a:endParaRPr lang="zh-TW"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854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854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ABE34E-C68F-4D7B-B647-B8BFE6DBCFAC}" type="slidenum">
              <a:rPr lang="zh-TW" altLang="en-US"/>
              <a:pPr fontAlgn="base">
                <a:spcBef>
                  <a:spcPct val="0"/>
                </a:spcBef>
                <a:spcAft>
                  <a:spcPct val="0"/>
                </a:spcAft>
              </a:pPr>
              <a:t>48</a:t>
            </a:fld>
            <a:endParaRPr lang="zh-TW"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957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957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637920-D692-48B4-AAA8-59A93F84B813}" type="slidenum">
              <a:rPr lang="zh-TW" altLang="en-US"/>
              <a:pPr fontAlgn="base">
                <a:spcBef>
                  <a:spcPct val="0"/>
                </a:spcBef>
                <a:spcAft>
                  <a:spcPct val="0"/>
                </a:spcAft>
              </a:pPr>
              <a:t>49</a:t>
            </a:fld>
            <a:endParaRPr lang="zh-TW"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059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1059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192A04-C9D9-4BB6-848A-15AD83FDDC37}" type="slidenum">
              <a:rPr lang="zh-TW" altLang="en-US"/>
              <a:pPr fontAlgn="base">
                <a:spcBef>
                  <a:spcPct val="0"/>
                </a:spcBef>
                <a:spcAft>
                  <a:spcPct val="0"/>
                </a:spcAft>
              </a:pPr>
              <a:t>50</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553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55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21BD81-F527-463C-A043-B65E1A356D1F}" type="slidenum">
              <a:rPr lang="zh-TW" altLang="en-US"/>
              <a:pPr fontAlgn="base">
                <a:spcBef>
                  <a:spcPct val="0"/>
                </a:spcBef>
                <a:spcAft>
                  <a:spcPct val="0"/>
                </a:spcAft>
              </a:pPr>
              <a:t>6</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656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656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1F400D-1B80-48CF-878B-BB3BD3816859}" type="slidenum">
              <a:rPr lang="zh-TW" altLang="en-US"/>
              <a:pPr fontAlgn="base">
                <a:spcBef>
                  <a:spcPct val="0"/>
                </a:spcBef>
                <a:spcAft>
                  <a:spcPct val="0"/>
                </a:spcAft>
              </a:pPr>
              <a:t>7</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758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758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199085-5DDD-4623-8026-0799E6639C15}" type="slidenum">
              <a:rPr lang="zh-TW" altLang="en-US"/>
              <a:pPr fontAlgn="base">
                <a:spcBef>
                  <a:spcPct val="0"/>
                </a:spcBef>
                <a:spcAft>
                  <a:spcPct val="0"/>
                </a:spcAft>
              </a:pPr>
              <a:t>8</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861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861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AF2FE3-A440-4688-AC10-A75DCCB44F12}" type="slidenum">
              <a:rPr lang="zh-TW" altLang="en-US"/>
              <a:pPr fontAlgn="base">
                <a:spcBef>
                  <a:spcPct val="0"/>
                </a:spcBef>
                <a:spcAft>
                  <a:spcPct val="0"/>
                </a:spcAft>
              </a:pPr>
              <a:t>9</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963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96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E18549-7F48-48AB-B715-2C199C66907B}" type="slidenum">
              <a:rPr lang="zh-TW" altLang="en-US"/>
              <a:pPr fontAlgn="base">
                <a:spcBef>
                  <a:spcPct val="0"/>
                </a:spcBef>
                <a:spcAft>
                  <a:spcPct val="0"/>
                </a:spcAft>
              </a:pPr>
              <a:t>10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4" name="矩形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lang="zh-TW" altLang="en-US" smtClean="0"/>
              <a:t>按一下以編輯母片標題樣式</a:t>
            </a:r>
            <a:endParaRPr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7" name="日期版面配置區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20F3E6E4-6AAB-40F5-9C75-A81C8A739357}" type="datetimeFigureOut">
              <a:rPr lang="zh-TW" altLang="en-US"/>
              <a:pPr>
                <a:defRPr/>
              </a:pPr>
              <a:t>2020/3/9</a:t>
            </a:fld>
            <a:endParaRPr lang="zh-TW" altLang="en-US"/>
          </a:p>
        </p:txBody>
      </p:sp>
      <p:sp>
        <p:nvSpPr>
          <p:cNvPr id="10" name="頁尾版面配置區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zh-TW" altLang="en-US"/>
          </a:p>
        </p:txBody>
      </p:sp>
      <p:sp>
        <p:nvSpPr>
          <p:cNvPr id="11" name="投影片編號版面配置區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E52A2B61-E68A-4421-A1D6-97AE1A94B3F8}" type="slidenum">
              <a:rPr lang="zh-TW" altLang="en-US"/>
              <a:pPr>
                <a:defRPr/>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D27C4297-C7D3-4B22-9BC8-1E63C5A25852}" type="datetimeFigureOut">
              <a:rPr lang="zh-TW" altLang="en-US"/>
              <a:pPr>
                <a:defRPr/>
              </a:pPr>
              <a:t>2020/3/9</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B4D2D9E1-0CDE-47C7-9BA3-C48EA14ACD3E}"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矩形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直排標題 1"/>
          <p:cNvSpPr>
            <a:spLocks noGrp="1"/>
          </p:cNvSpPr>
          <p:nvPr>
            <p:ph type="title" orient="vert"/>
          </p:nvPr>
        </p:nvSpPr>
        <p:spPr>
          <a:xfrm>
            <a:off x="6553200" y="609600"/>
            <a:ext cx="2057400" cy="5516563"/>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a:xfrm>
            <a:off x="6553200" y="6248400"/>
            <a:ext cx="2209800" cy="365125"/>
          </a:xfrm>
        </p:spPr>
        <p:txBody>
          <a:bodyPr/>
          <a:lstStyle>
            <a:lvl1pPr>
              <a:defRPr/>
            </a:lvl1pPr>
          </a:lstStyle>
          <a:p>
            <a:pPr>
              <a:defRPr/>
            </a:pPr>
            <a:fld id="{4E7D1C48-7324-48D4-A607-F58248B6E98C}" type="datetimeFigureOut">
              <a:rPr lang="zh-TW" altLang="en-US"/>
              <a:pPr>
                <a:defRPr/>
              </a:pPr>
              <a:t>2020/3/9</a:t>
            </a:fld>
            <a:endParaRPr lang="zh-TW" altLang="en-US"/>
          </a:p>
        </p:txBody>
      </p:sp>
      <p:sp>
        <p:nvSpPr>
          <p:cNvPr id="8" name="頁尾版面配置區 4"/>
          <p:cNvSpPr>
            <a:spLocks noGrp="1"/>
          </p:cNvSpPr>
          <p:nvPr>
            <p:ph type="ftr" sz="quarter" idx="11"/>
          </p:nvPr>
        </p:nvSpPr>
        <p:spPr>
          <a:xfrm>
            <a:off x="457200" y="6248400"/>
            <a:ext cx="5573713" cy="365125"/>
          </a:xfrm>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a:xfrm rot="5400000">
            <a:off x="5989638" y="144462"/>
            <a:ext cx="533400" cy="244475"/>
          </a:xfrm>
        </p:spPr>
        <p:txBody>
          <a:bodyPr/>
          <a:lstStyle>
            <a:lvl1pPr>
              <a:defRPr/>
            </a:lvl1pPr>
          </a:lstStyle>
          <a:p>
            <a:pPr>
              <a:defRPr/>
            </a:pPr>
            <a:fld id="{2832687F-0390-4C6B-AB8E-BBD9A6DAE1FF}"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612648" y="1600200"/>
            <a:ext cx="81534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B9028CED-1789-4CC6-8DF0-EE5648B70106}" type="datetimeFigureOut">
              <a:rPr lang="zh-TW" altLang="en-US"/>
              <a:pPr>
                <a:defRPr/>
              </a:pPr>
              <a:t>2020/3/9</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99786021-1AEB-4136-8933-CA4A69435138}"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4" name="矩形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3" name="文字版面配置區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zh-TW" altLang="en-US" smtClean="0"/>
              <a:t>按一下以編輯母片標題樣式</a:t>
            </a:r>
            <a:endParaRPr lang="en-US"/>
          </a:p>
        </p:txBody>
      </p:sp>
      <p:sp>
        <p:nvSpPr>
          <p:cNvPr id="7" name="日期版面配置區 11"/>
          <p:cNvSpPr>
            <a:spLocks noGrp="1"/>
          </p:cNvSpPr>
          <p:nvPr>
            <p:ph type="dt" sz="half" idx="10"/>
          </p:nvPr>
        </p:nvSpPr>
        <p:spPr/>
        <p:txBody>
          <a:bodyPr/>
          <a:lstStyle>
            <a:lvl1pPr>
              <a:defRPr/>
            </a:lvl1pPr>
          </a:lstStyle>
          <a:p>
            <a:pPr>
              <a:defRPr/>
            </a:pPr>
            <a:fld id="{2EF3E802-7CAF-49BA-84D7-868EF8846166}" type="datetimeFigureOut">
              <a:rPr lang="zh-TW" altLang="en-US"/>
              <a:pPr>
                <a:defRPr/>
              </a:pPr>
              <a:t>2020/3/9</a:t>
            </a:fld>
            <a:endParaRPr lang="zh-TW" altLang="en-US"/>
          </a:p>
        </p:txBody>
      </p:sp>
      <p:sp>
        <p:nvSpPr>
          <p:cNvPr id="8" name="投影片編號版面配置區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BCD65FAD-C65B-4112-99E4-C20F657E73BB}" type="slidenum">
              <a:rPr lang="zh-TW" altLang="en-US"/>
              <a:pPr>
                <a:defRPr/>
              </a:pPr>
              <a:t>‹#›</a:t>
            </a:fld>
            <a:endParaRPr lang="zh-TW" altLang="en-US"/>
          </a:p>
        </p:txBody>
      </p:sp>
      <p:sp>
        <p:nvSpPr>
          <p:cNvPr id="9" name="頁尾版面配置區 13"/>
          <p:cNvSpPr>
            <a:spLocks noGrp="1"/>
          </p:cNvSpPr>
          <p:nvPr>
            <p:ph type="ftr" sz="quarter" idx="12"/>
          </p:nvPr>
        </p:nvSpPr>
        <p:spPr/>
        <p:txBody>
          <a:bodyPr/>
          <a:lstStyle>
            <a:lvl1pPr>
              <a:defRPr/>
            </a:lvl1pPr>
          </a:lstStyle>
          <a:p>
            <a:pPr>
              <a:defRPr/>
            </a:pPr>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609600"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844901"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7"/>
          <p:cNvSpPr>
            <a:spLocks noGrp="1"/>
          </p:cNvSpPr>
          <p:nvPr>
            <p:ph type="dt" sz="half" idx="10"/>
          </p:nvPr>
        </p:nvSpPr>
        <p:spPr/>
        <p:txBody>
          <a:bodyPr rtlCol="0"/>
          <a:lstStyle>
            <a:lvl1pPr>
              <a:defRPr/>
            </a:lvl1pPr>
          </a:lstStyle>
          <a:p>
            <a:pPr>
              <a:defRPr/>
            </a:pPr>
            <a:fld id="{E2644E77-2259-499B-8CE2-2E3931C5232E}" type="datetimeFigureOut">
              <a:rPr lang="zh-TW" altLang="en-US"/>
              <a:pPr>
                <a:defRPr/>
              </a:pPr>
              <a:t>2020/3/9</a:t>
            </a:fld>
            <a:endParaRPr lang="zh-TW" altLang="en-US"/>
          </a:p>
        </p:txBody>
      </p:sp>
      <p:sp>
        <p:nvSpPr>
          <p:cNvPr id="6" name="投影片編號版面配置區 9"/>
          <p:cNvSpPr>
            <a:spLocks noGrp="1"/>
          </p:cNvSpPr>
          <p:nvPr>
            <p:ph type="sldNum" sz="quarter" idx="11"/>
          </p:nvPr>
        </p:nvSpPr>
        <p:spPr/>
        <p:txBody>
          <a:bodyPr rtlCol="0"/>
          <a:lstStyle>
            <a:lvl1pPr>
              <a:defRPr/>
            </a:lvl1pPr>
          </a:lstStyle>
          <a:p>
            <a:pPr>
              <a:defRPr/>
            </a:pPr>
            <a:fld id="{3B7809C3-88F6-44C9-ACB4-F3EF4F801DC9}" type="slidenum">
              <a:rPr lang="zh-TW" altLang="en-US"/>
              <a:pPr>
                <a:defRPr/>
              </a:pPr>
              <a:t>‹#›</a:t>
            </a:fld>
            <a:endParaRPr lang="zh-TW" altLang="en-US"/>
          </a:p>
        </p:txBody>
      </p:sp>
      <p:sp>
        <p:nvSpPr>
          <p:cNvPr id="7" name="頁尾版面配置區 11"/>
          <p:cNvSpPr>
            <a:spLocks noGrp="1"/>
          </p:cNvSpPr>
          <p:nvPr>
            <p:ph type="ftr" sz="quarter" idx="12"/>
          </p:nvPr>
        </p:nvSpPr>
        <p:spPr/>
        <p:txBody>
          <a:bodyPr rtlCol="0"/>
          <a:lstStyle>
            <a:lvl1pPr>
              <a:defRPr/>
            </a:lvl1pPr>
          </a:lstStyle>
          <a:p>
            <a:pPr>
              <a:defRPr/>
            </a:pP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lstStyle>
            <a:lvl1pPr>
              <a:defRPr/>
            </a:lvl1pPr>
          </a:lstStyle>
          <a:p>
            <a:r>
              <a:rPr lang="zh-TW" altLang="en-US" smtClean="0"/>
              <a:t>按一下以編輯母片標題樣式</a:t>
            </a:r>
            <a:endParaRPr lang="en-US"/>
          </a:p>
        </p:txBody>
      </p:sp>
      <p:sp>
        <p:nvSpPr>
          <p:cNvPr id="11" name="內容版面配置區 10"/>
          <p:cNvSpPr>
            <a:spLocks noGrp="1"/>
          </p:cNvSpPr>
          <p:nvPr>
            <p:ph sz="quarter" idx="2"/>
          </p:nvPr>
        </p:nvSpPr>
        <p:spPr>
          <a:xfrm>
            <a:off x="609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800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7" name="日期版面配置區 9"/>
          <p:cNvSpPr>
            <a:spLocks noGrp="1"/>
          </p:cNvSpPr>
          <p:nvPr>
            <p:ph type="dt" sz="half" idx="10"/>
          </p:nvPr>
        </p:nvSpPr>
        <p:spPr/>
        <p:txBody>
          <a:bodyPr rtlCol="0"/>
          <a:lstStyle>
            <a:lvl1pPr>
              <a:defRPr/>
            </a:lvl1pPr>
          </a:lstStyle>
          <a:p>
            <a:pPr>
              <a:defRPr/>
            </a:pPr>
            <a:fld id="{A8FFD602-E895-480E-AC06-B811C0713962}" type="datetimeFigureOut">
              <a:rPr lang="zh-TW" altLang="en-US"/>
              <a:pPr>
                <a:defRPr/>
              </a:pPr>
              <a:t>2020/3/9</a:t>
            </a:fld>
            <a:endParaRPr lang="zh-TW" altLang="en-US"/>
          </a:p>
        </p:txBody>
      </p:sp>
      <p:sp>
        <p:nvSpPr>
          <p:cNvPr id="8" name="投影片編號版面配置區 11"/>
          <p:cNvSpPr>
            <a:spLocks noGrp="1"/>
          </p:cNvSpPr>
          <p:nvPr>
            <p:ph type="sldNum" sz="quarter" idx="11"/>
          </p:nvPr>
        </p:nvSpPr>
        <p:spPr/>
        <p:txBody>
          <a:bodyPr rtlCol="0"/>
          <a:lstStyle>
            <a:lvl1pPr>
              <a:defRPr/>
            </a:lvl1pPr>
          </a:lstStyle>
          <a:p>
            <a:pPr>
              <a:defRPr/>
            </a:pPr>
            <a:fld id="{F873CF1B-D04E-4CC8-A7B4-4F8F216254C6}" type="slidenum">
              <a:rPr lang="zh-TW" altLang="en-US"/>
              <a:pPr>
                <a:defRPr/>
              </a:pPr>
              <a:t>‹#›</a:t>
            </a:fld>
            <a:endParaRPr lang="zh-TW" altLang="en-US"/>
          </a:p>
        </p:txBody>
      </p:sp>
      <p:sp>
        <p:nvSpPr>
          <p:cNvPr id="9" name="頁尾版面配置區 13"/>
          <p:cNvSpPr>
            <a:spLocks noGrp="1"/>
          </p:cNvSpPr>
          <p:nvPr>
            <p:ph type="ftr" sz="quarter" idx="12"/>
          </p:nvPr>
        </p:nvSpPr>
        <p:spPr/>
        <p:txBody>
          <a:bodyPr rtlCol="0"/>
          <a:lstStyle>
            <a:lvl1pPr>
              <a:defRPr/>
            </a:lvl1pPr>
          </a:lstStyle>
          <a:p>
            <a:pPr>
              <a:defRPr/>
            </a:pP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fld id="{852D5E25-3402-4775-8FC9-A7FA06706FA3}" type="datetimeFigureOut">
              <a:rPr lang="zh-TW" altLang="en-US"/>
              <a:pPr>
                <a:defRPr/>
              </a:pPr>
              <a:t>2020/3/9</a:t>
            </a:fld>
            <a:endParaRPr lang="zh-TW" altLang="en-US"/>
          </a:p>
        </p:txBody>
      </p:sp>
      <p:sp>
        <p:nvSpPr>
          <p:cNvPr id="4" name="頁尾版面配置區 2"/>
          <p:cNvSpPr>
            <a:spLocks noGrp="1"/>
          </p:cNvSpPr>
          <p:nvPr>
            <p:ph type="ftr" sz="quarter" idx="11"/>
          </p:nvPr>
        </p:nvSpPr>
        <p:spPr/>
        <p:txBody>
          <a:bodyPr/>
          <a:lstStyle>
            <a:lvl1pPr>
              <a:defRPr/>
            </a:lvl1pPr>
          </a:lstStyle>
          <a:p>
            <a:pPr>
              <a:defRPr/>
            </a:pPr>
            <a:endParaRPr lang="zh-TW" altLang="en-US"/>
          </a:p>
        </p:txBody>
      </p:sp>
      <p:sp>
        <p:nvSpPr>
          <p:cNvPr id="5" name="投影片編號版面配置區 22"/>
          <p:cNvSpPr>
            <a:spLocks noGrp="1"/>
          </p:cNvSpPr>
          <p:nvPr>
            <p:ph type="sldNum" sz="quarter" idx="12"/>
          </p:nvPr>
        </p:nvSpPr>
        <p:spPr/>
        <p:txBody>
          <a:bodyPr/>
          <a:lstStyle>
            <a:lvl1pPr>
              <a:defRPr/>
            </a:lvl1pPr>
          </a:lstStyle>
          <a:p>
            <a:pPr>
              <a:defRPr/>
            </a:pPr>
            <a:fld id="{3E6101E7-FE8E-4DCF-A1BF-4A0AF55181F9}"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0828EDC4-E7CE-48EA-A2CF-15EB8E604B5E}" type="datetimeFigureOut">
              <a:rPr lang="zh-TW" altLang="en-US"/>
              <a:pPr>
                <a:defRPr/>
              </a:pPr>
              <a:t>2020/3/9</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4350F25A-F929-4159-819F-33165FFD1920}"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lstStyle>
            <a:lvl1pPr algn="l">
              <a:buNone/>
              <a:defRPr sz="4400" b="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72155985-CB14-41B1-9CF0-35B1EA087F0A}" type="datetimeFigureOut">
              <a:rPr lang="zh-TW" altLang="en-US"/>
              <a:pPr>
                <a:defRPr/>
              </a:pPr>
              <a:t>2020/3/9</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p:cNvSpPr>
            <a:spLocks noGrp="1"/>
          </p:cNvSpPr>
          <p:nvPr>
            <p:ph type="sldNum" sz="quarter" idx="12"/>
          </p:nvPr>
        </p:nvSpPr>
        <p:spPr/>
        <p:txBody>
          <a:bodyPr/>
          <a:lstStyle>
            <a:lvl1pPr>
              <a:defRPr/>
            </a:lvl1pPr>
          </a:lstStyle>
          <a:p>
            <a:pPr>
              <a:defRPr/>
            </a:pPr>
            <a:fld id="{8E0380E0-0927-4883-8491-AB30576BEF56}"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5" name="矩形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矩形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矩形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TW" altLang="en-US" smtClean="0"/>
              <a:t>按一下以編輯母片文字樣式</a:t>
            </a:r>
          </a:p>
        </p:txBody>
      </p:sp>
      <p:sp>
        <p:nvSpPr>
          <p:cNvPr id="2" name="標題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日期版面配置區 11"/>
          <p:cNvSpPr>
            <a:spLocks noGrp="1"/>
          </p:cNvSpPr>
          <p:nvPr>
            <p:ph type="dt" sz="half" idx="10"/>
          </p:nvPr>
        </p:nvSpPr>
        <p:spPr>
          <a:xfrm>
            <a:off x="6248400" y="6248400"/>
            <a:ext cx="2667000" cy="365125"/>
          </a:xfrm>
        </p:spPr>
        <p:txBody>
          <a:bodyPr rtlCol="0"/>
          <a:lstStyle>
            <a:lvl1pPr>
              <a:defRPr/>
            </a:lvl1pPr>
          </a:lstStyle>
          <a:p>
            <a:pPr>
              <a:defRPr/>
            </a:pPr>
            <a:fld id="{CF405E4F-743A-4E9B-AA36-AF3A85B523D8}" type="datetimeFigureOut">
              <a:rPr lang="zh-TW" altLang="en-US"/>
              <a:pPr>
                <a:defRPr/>
              </a:pPr>
              <a:t>2020/3/9</a:t>
            </a:fld>
            <a:endParaRPr lang="zh-TW" altLang="en-US"/>
          </a:p>
        </p:txBody>
      </p:sp>
      <p:sp>
        <p:nvSpPr>
          <p:cNvPr id="10" name="投影片編號版面配置區 12"/>
          <p:cNvSpPr>
            <a:spLocks noGrp="1"/>
          </p:cNvSpPr>
          <p:nvPr>
            <p:ph type="sldNum" sz="quarter" idx="11"/>
          </p:nvPr>
        </p:nvSpPr>
        <p:spPr>
          <a:xfrm>
            <a:off x="0" y="4667250"/>
            <a:ext cx="1447800" cy="663575"/>
          </a:xfrm>
        </p:spPr>
        <p:txBody>
          <a:bodyPr rtlCol="0"/>
          <a:lstStyle>
            <a:lvl1pPr>
              <a:defRPr sz="2800" smtClean="0"/>
            </a:lvl1pPr>
          </a:lstStyle>
          <a:p>
            <a:pPr>
              <a:defRPr/>
            </a:pPr>
            <a:fld id="{0F604C63-E088-4455-A8E2-E1F083F2F820}" type="slidenum">
              <a:rPr lang="zh-TW" altLang="en-US"/>
              <a:pPr>
                <a:defRPr/>
              </a:pPr>
              <a:t>‹#›</a:t>
            </a:fld>
            <a:endParaRPr lang="zh-TW" altLang="en-US"/>
          </a:p>
        </p:txBody>
      </p:sp>
      <p:sp>
        <p:nvSpPr>
          <p:cNvPr id="11" name="頁尾版面配置區 13"/>
          <p:cNvSpPr>
            <a:spLocks noGrp="1"/>
          </p:cNvSpPr>
          <p:nvPr>
            <p:ph type="ftr" sz="quarter" idx="12"/>
          </p:nvPr>
        </p:nvSpPr>
        <p:spPr>
          <a:xfrm>
            <a:off x="1600200" y="6248400"/>
            <a:ext cx="4572000" cy="365125"/>
          </a:xfrm>
        </p:spPr>
        <p:txBody>
          <a:bodyPr rtlCol="0"/>
          <a:lstStyle>
            <a:lvl1pPr>
              <a:defRPr/>
            </a:lvl1pPr>
          </a:lstStyle>
          <a:p>
            <a:pPr>
              <a:defRPr/>
            </a:pPr>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1027" name="文字版面配置區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ea typeface="+mn-ea"/>
              </a:defRPr>
            </a:lvl1pPr>
          </a:lstStyle>
          <a:p>
            <a:pPr>
              <a:defRPr/>
            </a:pPr>
            <a:fld id="{362F42A1-D599-4958-AA53-A69F48CD71DA}" type="datetimeFigureOut">
              <a:rPr lang="zh-TW" altLang="en-US"/>
              <a:pPr>
                <a:defRPr/>
              </a:pPr>
              <a:t>2020/3/9</a:t>
            </a:fld>
            <a:endParaRPr lang="zh-TW" altLang="en-US"/>
          </a:p>
        </p:txBody>
      </p:sp>
      <p:sp>
        <p:nvSpPr>
          <p:cNvPr id="3" name="頁尾版面配置區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ea typeface="+mn-ea"/>
              </a:defRPr>
            </a:lvl1pPr>
          </a:lstStyle>
          <a:p>
            <a:pPr>
              <a:defRPr/>
            </a:pPr>
            <a:endParaRPr lang="zh-TW" altLang="en-US"/>
          </a:p>
        </p:txBody>
      </p:sp>
      <p:sp>
        <p:nvSpPr>
          <p:cNvPr id="7" name="矩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矩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9" name="矩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3" name="投影片編號版面配置區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ea typeface="+mn-ea"/>
              </a:defRPr>
            </a:lvl1pPr>
          </a:lstStyle>
          <a:p>
            <a:pPr>
              <a:defRPr/>
            </a:pPr>
            <a:fld id="{A110341C-A628-4BEC-8780-05A0517D712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84" r:id="rId1"/>
    <p:sldLayoutId id="2147483680" r:id="rId2"/>
    <p:sldLayoutId id="2147483685" r:id="rId3"/>
    <p:sldLayoutId id="2147483686" r:id="rId4"/>
    <p:sldLayoutId id="2147483687" r:id="rId5"/>
    <p:sldLayoutId id="2147483681" r:id="rId6"/>
    <p:sldLayoutId id="2147483688" r:id="rId7"/>
    <p:sldLayoutId id="2147483682" r:id="rId8"/>
    <p:sldLayoutId id="2147483689" r:id="rId9"/>
    <p:sldLayoutId id="2147483683" r:id="rId10"/>
    <p:sldLayoutId id="2147483690"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ea typeface="微軟正黑體" pitchFamily="34" charset="-120"/>
        </a:defRPr>
      </a:lvl2pPr>
      <a:lvl3pPr algn="l" rtl="0" fontAlgn="base">
        <a:spcBef>
          <a:spcPct val="0"/>
        </a:spcBef>
        <a:spcAft>
          <a:spcPct val="0"/>
        </a:spcAft>
        <a:defRPr sz="4400">
          <a:solidFill>
            <a:schemeClr val="tx2"/>
          </a:solidFill>
          <a:latin typeface="Tw Cen MT" pitchFamily="34" charset="0"/>
          <a:ea typeface="微軟正黑體" pitchFamily="34" charset="-120"/>
        </a:defRPr>
      </a:lvl3pPr>
      <a:lvl4pPr algn="l" rtl="0" fontAlgn="base">
        <a:spcBef>
          <a:spcPct val="0"/>
        </a:spcBef>
        <a:spcAft>
          <a:spcPct val="0"/>
        </a:spcAft>
        <a:defRPr sz="4400">
          <a:solidFill>
            <a:schemeClr val="tx2"/>
          </a:solidFill>
          <a:latin typeface="Tw Cen MT" pitchFamily="34" charset="0"/>
          <a:ea typeface="微軟正黑體" pitchFamily="34" charset="-120"/>
        </a:defRPr>
      </a:lvl4pPr>
      <a:lvl5pPr algn="l" rtl="0" fontAlgn="base">
        <a:spcBef>
          <a:spcPct val="0"/>
        </a:spcBef>
        <a:spcAft>
          <a:spcPct val="0"/>
        </a:spcAft>
        <a:defRPr sz="4400">
          <a:solidFill>
            <a:schemeClr val="tx2"/>
          </a:solidFill>
          <a:latin typeface="Tw Cen MT" pitchFamily="34" charset="0"/>
          <a:ea typeface="微軟正黑體" pitchFamily="34" charset="-120"/>
        </a:defRPr>
      </a:lvl5pPr>
      <a:lvl6pPr marL="457200" algn="l" rtl="0" fontAlgn="base">
        <a:spcBef>
          <a:spcPct val="0"/>
        </a:spcBef>
        <a:spcAft>
          <a:spcPct val="0"/>
        </a:spcAft>
        <a:defRPr sz="4400">
          <a:solidFill>
            <a:schemeClr val="tx2"/>
          </a:solidFill>
          <a:latin typeface="Tw Cen MT" pitchFamily="34" charset="0"/>
          <a:ea typeface="微軟正黑體" pitchFamily="34" charset="-120"/>
        </a:defRPr>
      </a:lvl6pPr>
      <a:lvl7pPr marL="914400" algn="l" rtl="0" fontAlgn="base">
        <a:spcBef>
          <a:spcPct val="0"/>
        </a:spcBef>
        <a:spcAft>
          <a:spcPct val="0"/>
        </a:spcAft>
        <a:defRPr sz="4400">
          <a:solidFill>
            <a:schemeClr val="tx2"/>
          </a:solidFill>
          <a:latin typeface="Tw Cen MT" pitchFamily="34" charset="0"/>
          <a:ea typeface="微軟正黑體" pitchFamily="34" charset="-120"/>
        </a:defRPr>
      </a:lvl7pPr>
      <a:lvl8pPr marL="1371600" algn="l" rtl="0" fontAlgn="base">
        <a:spcBef>
          <a:spcPct val="0"/>
        </a:spcBef>
        <a:spcAft>
          <a:spcPct val="0"/>
        </a:spcAft>
        <a:defRPr sz="4400">
          <a:solidFill>
            <a:schemeClr val="tx2"/>
          </a:solidFill>
          <a:latin typeface="Tw Cen MT" pitchFamily="34" charset="0"/>
          <a:ea typeface="微軟正黑體" pitchFamily="34" charset="-120"/>
        </a:defRPr>
      </a:lvl8pPr>
      <a:lvl9pPr marL="1828800" algn="l" rtl="0" fontAlgn="base">
        <a:spcBef>
          <a:spcPct val="0"/>
        </a:spcBef>
        <a:spcAft>
          <a:spcPct val="0"/>
        </a:spcAft>
        <a:defRPr sz="4400">
          <a:solidFill>
            <a:schemeClr val="tx2"/>
          </a:solidFill>
          <a:latin typeface="Tw Cen MT" pitchFamily="34" charset="0"/>
          <a:ea typeface="微軟正黑體" pitchFamily="34" charset="-12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hyperlink" Target="http://tw.wrs.yahoo.com/_ylt=A3eg8_fUvOlKVWMAD2l21gt./SIG=127ts96vn/EXP=1256918612/**http:/www.licht-concept.de/projects/mode/zara4.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1.jpeg"/><Relationship Id="rId7" Type="http://schemas.openxmlformats.org/officeDocument/2006/relationships/diagramQuickStyle" Target="../diagrams/quickStyle4.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2.jpeg"/><Relationship Id="rId9" Type="http://schemas.microsoft.com/office/2007/relationships/diagramDrawing" Target="../diagrams/drawing4.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3.jpeg"/><Relationship Id="rId7" Type="http://schemas.openxmlformats.org/officeDocument/2006/relationships/diagramQuickStyle" Target="../diagrams/quickStyle5.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4.jpeg"/><Relationship Id="rId9" Type="http://schemas.microsoft.com/office/2007/relationships/diagramDrawing" Target="../diagrams/drawing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hyperlink" Target="http://tw.wrs.yahoo.com/_ylt=A3eg8_fUvOlKVWMAD2l21gt./SIG=127ts96vn/EXP=1256918612/**http:/www.licht-concept.de/projects/mode/zara4.jpg" TargetMode="External"/><Relationship Id="rId7"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18.jpeg"/><Relationship Id="rId9" Type="http://schemas.openxmlformats.org/officeDocument/2006/relationships/image" Target="../media/image50.jpeg"/></Relationships>
</file>

<file path=ppt/slides/_rels/slide4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40.jpeg"/><Relationship Id="rId7"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ctrTitle"/>
          </p:nvPr>
        </p:nvSpPr>
        <p:spPr>
          <a:xfrm>
            <a:off x="611188" y="765175"/>
            <a:ext cx="7772400" cy="1470025"/>
          </a:xfrm>
        </p:spPr>
        <p:txBody>
          <a:bodyPr>
            <a:normAutofit/>
          </a:bodyPr>
          <a:lstStyle/>
          <a:p>
            <a:pPr fontAlgn="auto">
              <a:spcAft>
                <a:spcPts val="0"/>
              </a:spcAft>
              <a:defRPr/>
            </a:pPr>
            <a:r>
              <a:rPr lang="en-US" altLang="zh-TW" dirty="0" smtClean="0">
                <a:latin typeface="Arial" pitchFamily="34" charset="0"/>
                <a:cs typeface="Arial" pitchFamily="34" charset="0"/>
              </a:rPr>
              <a:t>Rapid-Fire Fulfillment</a:t>
            </a:r>
            <a:br>
              <a:rPr lang="en-US" altLang="zh-TW" dirty="0" smtClean="0">
                <a:latin typeface="Arial" pitchFamily="34" charset="0"/>
                <a:cs typeface="Arial" pitchFamily="34" charset="0"/>
              </a:rPr>
            </a:br>
            <a:r>
              <a:rPr lang="zh-TW" altLang="en-US" dirty="0" smtClean="0">
                <a:latin typeface="微軟正黑體" pitchFamily="34" charset="-120"/>
              </a:rPr>
              <a:t>既快又準的供應關係</a:t>
            </a:r>
          </a:p>
        </p:txBody>
      </p:sp>
      <p:sp>
        <p:nvSpPr>
          <p:cNvPr id="9219" name="副標題 2"/>
          <p:cNvSpPr>
            <a:spLocks noGrp="1"/>
          </p:cNvSpPr>
          <p:nvPr>
            <p:ph type="subTitle" idx="1"/>
          </p:nvPr>
        </p:nvSpPr>
        <p:spPr>
          <a:xfrm>
            <a:off x="684213" y="2781300"/>
            <a:ext cx="4000500" cy="757238"/>
          </a:xfrm>
        </p:spPr>
        <p:txBody>
          <a:bodyPr/>
          <a:lstStyle/>
          <a:p>
            <a:r>
              <a:rPr lang="zh-TW" altLang="en-US" sz="2800" b="1" smtClean="0">
                <a:solidFill>
                  <a:schemeClr val="tx1"/>
                </a:solidFill>
                <a:latin typeface="微軟正黑體" pitchFamily="34" charset="-120"/>
              </a:rPr>
              <a:t>指導教授：盧淵源 教授</a:t>
            </a:r>
          </a:p>
        </p:txBody>
      </p:sp>
      <p:sp>
        <p:nvSpPr>
          <p:cNvPr id="9220" name="投影片編號版面配置區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ECA5D6B7-0FFF-4F15-986D-2C210E35F673}" type="slidenum">
              <a:rPr lang="en-US" altLang="zh-TW"/>
              <a:pPr fontAlgn="base">
                <a:spcBef>
                  <a:spcPct val="0"/>
                </a:spcBef>
                <a:spcAft>
                  <a:spcPct val="0"/>
                </a:spcAft>
              </a:pPr>
              <a:t>1</a:t>
            </a:fld>
            <a:endParaRPr lang="en-US" altLang="zh-TW"/>
          </a:p>
        </p:txBody>
      </p:sp>
      <p:sp>
        <p:nvSpPr>
          <p:cNvPr id="9221" name="文字方塊 3"/>
          <p:cNvSpPr txBox="1">
            <a:spLocks noChangeArrowheads="1"/>
          </p:cNvSpPr>
          <p:nvPr/>
        </p:nvSpPr>
        <p:spPr bwMode="auto">
          <a:xfrm>
            <a:off x="5435600" y="3573463"/>
            <a:ext cx="3240088" cy="1816100"/>
          </a:xfrm>
          <a:prstGeom prst="rect">
            <a:avLst/>
          </a:prstGeom>
          <a:noFill/>
          <a:ln w="9525">
            <a:noFill/>
            <a:miter lim="800000"/>
            <a:headEnd/>
            <a:tailEnd/>
          </a:ln>
        </p:spPr>
        <p:txBody>
          <a:bodyPr>
            <a:spAutoFit/>
          </a:bodyPr>
          <a:lstStyle/>
          <a:p>
            <a:r>
              <a:rPr kumimoji="0" lang="zh-TW" altLang="en-US" sz="2800" b="1">
                <a:latin typeface="微軟正黑體" pitchFamily="34" charset="-120"/>
                <a:ea typeface="微軟正黑體" pitchFamily="34" charset="-120"/>
              </a:rPr>
              <a:t>第七組</a:t>
            </a:r>
            <a:endParaRPr kumimoji="0" lang="en-US" altLang="zh-TW" sz="2800" b="1">
              <a:latin typeface="微軟正黑體" pitchFamily="34" charset="-120"/>
              <a:ea typeface="微軟正黑體" pitchFamily="34" charset="-120"/>
            </a:endParaRPr>
          </a:p>
          <a:p>
            <a:endParaRPr kumimoji="0" lang="en-US" altLang="zh-TW" sz="2800" b="1">
              <a:latin typeface="微軟正黑體" pitchFamily="34" charset="-120"/>
              <a:ea typeface="微軟正黑體" pitchFamily="34" charset="-120"/>
            </a:endParaRPr>
          </a:p>
          <a:p>
            <a:r>
              <a:rPr kumimoji="0" lang="zh-TW" altLang="en-US" sz="2800" b="1">
                <a:latin typeface="微軟正黑體" pitchFamily="34" charset="-120"/>
                <a:ea typeface="微軟正黑體" pitchFamily="34" charset="-120"/>
              </a:rPr>
              <a:t>劉祐廷 徐迦勒 馬慶</a:t>
            </a:r>
            <a:endParaRPr kumimoji="0" lang="en-US" altLang="zh-TW" sz="2800" b="1">
              <a:latin typeface="微軟正黑體" pitchFamily="34" charset="-120"/>
              <a:ea typeface="微軟正黑體" pitchFamily="34" charset="-120"/>
            </a:endParaRPr>
          </a:p>
          <a:p>
            <a:r>
              <a:rPr kumimoji="0" lang="zh-TW" altLang="en-US" sz="2800" b="1">
                <a:latin typeface="微軟正黑體" pitchFamily="34" charset="-120"/>
                <a:ea typeface="微軟正黑體" pitchFamily="34" charset="-120"/>
              </a:rPr>
              <a:t>章佳傑  龔楷恒 </a:t>
            </a:r>
            <a:endParaRPr kumimoji="0" lang="en-US" altLang="zh-TW" sz="2800" b="1">
              <a:latin typeface="微軟正黑體" pitchFamily="34" charset="-120"/>
              <a:ea typeface="微軟正黑體" pitchFamily="34" charset="-120"/>
            </a:endParaRPr>
          </a:p>
        </p:txBody>
      </p:sp>
      <p:pic>
        <p:nvPicPr>
          <p:cNvPr id="9222" name="Picture 5" descr="W020091013470421717890"/>
          <p:cNvPicPr>
            <a:picLocks noChangeAspect="1" noChangeArrowheads="1"/>
          </p:cNvPicPr>
          <p:nvPr/>
        </p:nvPicPr>
        <p:blipFill>
          <a:blip r:embed="rId2"/>
          <a:srcRect/>
          <a:stretch>
            <a:fillRect/>
          </a:stretch>
        </p:blipFill>
        <p:spPr bwMode="auto">
          <a:xfrm rot="-475757">
            <a:off x="322263" y="4303713"/>
            <a:ext cx="4427537" cy="1341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a:t>
            </a:r>
            <a:r>
              <a:rPr lang="zh-TW" altLang="zh-TW" b="1" smtClean="0">
                <a:latin typeface="微軟正黑體" pitchFamily="34" charset="-120"/>
              </a:rPr>
              <a:t>核心理念</a:t>
            </a:r>
            <a:endParaRPr lang="zh-TW" altLang="en-US" b="1" smtClean="0">
              <a:latin typeface="微軟正黑體" pitchFamily="34" charset="-120"/>
            </a:endParaRPr>
          </a:p>
        </p:txBody>
      </p:sp>
      <p:sp>
        <p:nvSpPr>
          <p:cNvPr id="18435" name="內容版面配置區 2"/>
          <p:cNvSpPr>
            <a:spLocks noGrp="1"/>
          </p:cNvSpPr>
          <p:nvPr>
            <p:ph sz="quarter" idx="1"/>
          </p:nvPr>
        </p:nvSpPr>
        <p:spPr>
          <a:xfrm>
            <a:off x="612775" y="1600200"/>
            <a:ext cx="8153400" cy="4495800"/>
          </a:xfrm>
        </p:spPr>
        <p:txBody>
          <a:bodyPr/>
          <a:lstStyle/>
          <a:p>
            <a:pPr>
              <a:buFont typeface="Wingdings" pitchFamily="2" charset="2"/>
              <a:buNone/>
            </a:pPr>
            <a:r>
              <a:rPr lang="en-US" altLang="zh-TW" b="1" smtClean="0">
                <a:latin typeface="Arial" charset="0"/>
                <a:cs typeface="Arial" charset="0"/>
              </a:rPr>
              <a:t>5. You are the designer</a:t>
            </a:r>
          </a:p>
          <a:p>
            <a:r>
              <a:rPr lang="en-US" altLang="zh-TW" sz="2400" smtClean="0">
                <a:latin typeface="微軟正黑體" pitchFamily="34" charset="-120"/>
              </a:rPr>
              <a:t>ZARA </a:t>
            </a:r>
            <a:r>
              <a:rPr lang="zh-TW" altLang="zh-TW" sz="2400" smtClean="0">
                <a:latin typeface="微軟正黑體" pitchFamily="34" charset="-120"/>
              </a:rPr>
              <a:t>的設計模式是「以消費者為主導」的運作模式。</a:t>
            </a:r>
            <a:endParaRPr lang="en-US" altLang="zh-TW" sz="2400" smtClean="0">
              <a:latin typeface="微軟正黑體" pitchFamily="34" charset="-120"/>
            </a:endParaRPr>
          </a:p>
          <a:p>
            <a:r>
              <a:rPr lang="en-US" altLang="zh-TW" sz="2400" smtClean="0">
                <a:latin typeface="微軟正黑體" pitchFamily="34" charset="-120"/>
              </a:rPr>
              <a:t>ZARA</a:t>
            </a:r>
            <a:r>
              <a:rPr lang="zh-TW" altLang="zh-TW" sz="2400" smtClean="0">
                <a:latin typeface="微軟正黑體" pitchFamily="34" charset="-120"/>
              </a:rPr>
              <a:t>以市場決定服裝設計，全球零售點的第一線工作人員聆聽消費者對產品的建議，從顏色、款式到價格，每天匯總回西班牙總公司，其設計部門便立即進行檢討，在兩星期後，依顧客建議而產生的新產品就可以在店內找到</a:t>
            </a:r>
            <a:r>
              <a:rPr lang="zh-TW" altLang="zh-TW" sz="2400" smtClean="0"/>
              <a:t>。</a:t>
            </a:r>
          </a:p>
          <a:p>
            <a:pPr>
              <a:buFont typeface="Wingdings" pitchFamily="2" charset="2"/>
              <a:buNone/>
            </a:pPr>
            <a:r>
              <a:rPr lang="en-US" altLang="zh-TW" b="1" smtClean="0">
                <a:latin typeface="Arial" charset="0"/>
                <a:cs typeface="Arial" charset="0"/>
              </a:rPr>
              <a:t>6.</a:t>
            </a:r>
            <a:r>
              <a:rPr lang="zh-TW" altLang="zh-TW" b="1" smtClean="0"/>
              <a:t>「三位一體」的設計與訂單管理</a:t>
            </a:r>
            <a:endParaRPr lang="en-US" altLang="zh-TW" b="1" smtClean="0"/>
          </a:p>
          <a:p>
            <a:pPr>
              <a:buFont typeface="Wingdings" pitchFamily="2" charset="2"/>
              <a:buNone/>
            </a:pPr>
            <a:r>
              <a:rPr lang="en-US" altLang="zh-TW" sz="2400" smtClean="0"/>
              <a:t>          </a:t>
            </a:r>
            <a:r>
              <a:rPr lang="en-US" altLang="zh-TW" sz="2400" smtClean="0">
                <a:latin typeface="微軟正黑體" pitchFamily="34" charset="-120"/>
              </a:rPr>
              <a:t>INDITEX</a:t>
            </a:r>
            <a:r>
              <a:rPr lang="zh-TW" altLang="zh-TW" sz="2400" smtClean="0">
                <a:latin typeface="微軟正黑體" pitchFamily="34" charset="-120"/>
              </a:rPr>
              <a:t>集團總部有一個由設計專家、市場分析專家和採購人員組成「三位一體」的商業團隊，每年設計的新產品將近四萬款，公司從中選擇近二萬多款進入市場。</a:t>
            </a:r>
            <a:endParaRPr lang="en-US" altLang="zh-TW" sz="2400" b="1" smtClean="0">
              <a:latin typeface="微軟正黑體" pitchFamily="34" charset="-120"/>
            </a:endParaRPr>
          </a:p>
          <a:p>
            <a:pPr>
              <a:buFont typeface="Wingdings" pitchFamily="2" charset="2"/>
              <a:buNone/>
            </a:pPr>
            <a:endParaRPr lang="en-US" altLang="zh-TW" b="1" smtClean="0"/>
          </a:p>
          <a:p>
            <a:endParaRPr lang="zh-TW"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a:t>
            </a:r>
            <a:r>
              <a:rPr lang="zh-TW" altLang="zh-TW" b="1" smtClean="0">
                <a:latin typeface="微軟正黑體" pitchFamily="34" charset="-120"/>
              </a:rPr>
              <a:t>核心理念</a:t>
            </a:r>
            <a:endParaRPr lang="zh-TW" altLang="en-US" b="1" smtClean="0">
              <a:latin typeface="微軟正黑體" pitchFamily="34" charset="-120"/>
            </a:endParaRPr>
          </a:p>
        </p:txBody>
      </p:sp>
      <p:sp>
        <p:nvSpPr>
          <p:cNvPr id="19459" name="內容版面配置區 2"/>
          <p:cNvSpPr>
            <a:spLocks noGrp="1"/>
          </p:cNvSpPr>
          <p:nvPr>
            <p:ph sz="quarter" idx="1"/>
          </p:nvPr>
        </p:nvSpPr>
        <p:spPr>
          <a:xfrm>
            <a:off x="612775" y="1600200"/>
            <a:ext cx="8153400" cy="4495800"/>
          </a:xfrm>
        </p:spPr>
        <p:txBody>
          <a:bodyPr/>
          <a:lstStyle/>
          <a:p>
            <a:pPr>
              <a:buFont typeface="Wingdings" pitchFamily="2" charset="2"/>
              <a:buNone/>
            </a:pPr>
            <a:r>
              <a:rPr lang="en-US" altLang="zh-TW" b="1" smtClean="0"/>
              <a:t>7. </a:t>
            </a:r>
            <a:r>
              <a:rPr lang="zh-TW" altLang="zh-TW" b="1" smtClean="0">
                <a:latin typeface="微軟正黑體" pitchFamily="34" charset="-120"/>
              </a:rPr>
              <a:t>歐洲製造</a:t>
            </a:r>
            <a:endParaRPr lang="zh-TW" altLang="en-US" smtClean="0">
              <a:latin typeface="微軟正黑體" pitchFamily="34" charset="-120"/>
            </a:endParaRPr>
          </a:p>
          <a:p>
            <a:pPr>
              <a:lnSpc>
                <a:spcPct val="150000"/>
              </a:lnSpc>
              <a:buFont typeface="Wingdings" pitchFamily="2" charset="2"/>
              <a:buNone/>
            </a:pPr>
            <a:r>
              <a:rPr lang="en-US" altLang="zh-TW" sz="2400" smtClean="0"/>
              <a:t>          </a:t>
            </a:r>
            <a:r>
              <a:rPr lang="en-US" altLang="zh-TW" sz="2400" smtClean="0">
                <a:latin typeface="微軟正黑體" pitchFamily="34" charset="-120"/>
              </a:rPr>
              <a:t>ZARA</a:t>
            </a:r>
            <a:r>
              <a:rPr lang="zh-TW" altLang="zh-TW" sz="2400" smtClean="0">
                <a:latin typeface="微軟正黑體" pitchFamily="34" charset="-120"/>
              </a:rPr>
              <a:t>以「歐洲製造」為主要行銷策略，成功切入消費者內心對「歐洲製造」等同於高級流行服飾品牌的意象，其以市場需求驅動之行銷策略是成功打入市場的關鍵之一。</a:t>
            </a:r>
            <a:r>
              <a:rPr lang="en-US" altLang="zh-TW" sz="2400" smtClean="0">
                <a:latin typeface="微軟正黑體" pitchFamily="34" charset="-120"/>
              </a:rPr>
              <a:t>ZARA</a:t>
            </a:r>
            <a:r>
              <a:rPr lang="zh-TW" altLang="zh-TW" sz="2400" smtClean="0">
                <a:latin typeface="微軟正黑體" pitchFamily="34" charset="-120"/>
              </a:rPr>
              <a:t>敢於顛覆</a:t>
            </a:r>
            <a:r>
              <a:rPr lang="en-US" altLang="zh-TW" sz="2400" smtClean="0">
                <a:latin typeface="微軟正黑體" pitchFamily="34" charset="-120"/>
              </a:rPr>
              <a:t>out-sourcing</a:t>
            </a:r>
            <a:r>
              <a:rPr lang="zh-TW" altLang="zh-TW" sz="2400" smtClean="0">
                <a:latin typeface="微軟正黑體" pitchFamily="34" charset="-120"/>
              </a:rPr>
              <a:t>低成本外包模式，而採取</a:t>
            </a:r>
            <a:r>
              <a:rPr lang="en-US" altLang="zh-TW" sz="2400" smtClean="0">
                <a:latin typeface="微軟正黑體" pitchFamily="34" charset="-120"/>
              </a:rPr>
              <a:t>near-sourcing</a:t>
            </a:r>
            <a:r>
              <a:rPr lang="zh-TW" altLang="zh-TW" sz="2400" smtClean="0">
                <a:latin typeface="微軟正黑體" pitchFamily="34" charset="-120"/>
              </a:rPr>
              <a:t>這種成本較高，其考慮的不是成本多高，而是考慮利潤多高，對</a:t>
            </a:r>
            <a:r>
              <a:rPr lang="en-US" altLang="zh-TW" sz="2400" smtClean="0">
                <a:latin typeface="微軟正黑體" pitchFamily="34" charset="-120"/>
              </a:rPr>
              <a:t>ZARA</a:t>
            </a:r>
            <a:r>
              <a:rPr lang="zh-TW" altLang="zh-TW" sz="2400" smtClean="0">
                <a:latin typeface="微軟正黑體" pitchFamily="34" charset="-120"/>
              </a:rPr>
              <a:t>來說，就近外包，快速反應與品質才是利潤的來源。</a:t>
            </a:r>
          </a:p>
          <a:p>
            <a:endParaRPr lang="zh-TW"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a:t>
            </a:r>
            <a:r>
              <a:rPr lang="zh-TW" altLang="zh-TW" b="1" smtClean="0">
                <a:latin typeface="微軟正黑體" pitchFamily="34" charset="-120"/>
              </a:rPr>
              <a:t>營運模式</a:t>
            </a:r>
            <a:endParaRPr lang="zh-TW" altLang="zh-TW" smtClean="0">
              <a:latin typeface="微軟正黑體" pitchFamily="34" charset="-120"/>
            </a:endParaRPr>
          </a:p>
        </p:txBody>
      </p:sp>
      <p:sp>
        <p:nvSpPr>
          <p:cNvPr id="3" name="內容版面配置區 2"/>
          <p:cNvSpPr>
            <a:spLocks noGrp="1"/>
          </p:cNvSpPr>
          <p:nvPr>
            <p:ph sz="quarter" idx="1"/>
          </p:nvPr>
        </p:nvSpPr>
        <p:spPr>
          <a:xfrm>
            <a:off x="457200" y="1600200"/>
            <a:ext cx="8229600" cy="4924425"/>
          </a:xfrm>
        </p:spPr>
        <p:txBody>
          <a:bodyPr>
            <a:normAutofit lnSpcReduction="10000"/>
          </a:bodyPr>
          <a:lstStyle/>
          <a:p>
            <a:pPr marL="514350" indent="-514350" fontAlgn="auto">
              <a:spcAft>
                <a:spcPts val="0"/>
              </a:spcAft>
              <a:buFont typeface="Wingdings"/>
              <a:buNone/>
              <a:defRPr/>
            </a:pPr>
            <a:r>
              <a:rPr lang="en-US" altLang="zh-TW" b="1" dirty="0" smtClean="0">
                <a:latin typeface="微軟正黑體" pitchFamily="34" charset="-120"/>
              </a:rPr>
              <a:t>1.</a:t>
            </a:r>
            <a:r>
              <a:rPr lang="zh-TW" altLang="zh-TW" b="1" dirty="0" smtClean="0">
                <a:latin typeface="微軟正黑體" pitchFamily="34" charset="-120"/>
              </a:rPr>
              <a:t>目標市場</a:t>
            </a:r>
            <a:endParaRPr lang="en-US" altLang="zh-TW" b="1" dirty="0" smtClean="0">
              <a:latin typeface="微軟正黑體" pitchFamily="34" charset="-120"/>
            </a:endParaRPr>
          </a:p>
          <a:p>
            <a:pPr marL="365125" indent="-365125" fontAlgn="auto">
              <a:spcAft>
                <a:spcPts val="0"/>
              </a:spcAft>
              <a:buFont typeface="Wingdings"/>
              <a:buNone/>
              <a:defRPr/>
            </a:pPr>
            <a:r>
              <a:rPr lang="en-US" altLang="zh-TW" sz="2600" dirty="0" smtClean="0">
                <a:latin typeface="微軟正黑體" pitchFamily="34" charset="-120"/>
              </a:rPr>
              <a:t>          ZARA</a:t>
            </a:r>
            <a:r>
              <a:rPr lang="zh-TW" altLang="zh-TW" sz="2600" dirty="0" smtClean="0">
                <a:latin typeface="微軟正黑體" pitchFamily="34" charset="-120"/>
              </a:rPr>
              <a:t>通過匯集每季最暢銷的流行單品、集各品牌行銷之所長，經過改版及組合的方式，向流行敏感度高且消費能力強的二十五至三十五歲顧客群提供高品質、低價格的流行時裝。</a:t>
            </a:r>
            <a:endParaRPr lang="en-US" altLang="zh-TW" dirty="0" smtClean="0">
              <a:latin typeface="微軟正黑體" pitchFamily="34" charset="-120"/>
            </a:endParaRPr>
          </a:p>
          <a:p>
            <a:pPr marL="514350" indent="-514350" fontAlgn="auto">
              <a:spcAft>
                <a:spcPts val="0"/>
              </a:spcAft>
              <a:buFont typeface="Wingdings"/>
              <a:buNone/>
              <a:defRPr/>
            </a:pPr>
            <a:r>
              <a:rPr lang="en-US" altLang="zh-TW" b="1" dirty="0" smtClean="0">
                <a:latin typeface="微軟正黑體" pitchFamily="34" charset="-120"/>
              </a:rPr>
              <a:t>2.</a:t>
            </a:r>
            <a:r>
              <a:rPr lang="zh-TW" altLang="zh-TW" b="1" dirty="0" smtClean="0">
                <a:latin typeface="微軟正黑體" pitchFamily="34" charset="-120"/>
              </a:rPr>
              <a:t>公司定位</a:t>
            </a:r>
            <a:endParaRPr lang="en-US" altLang="zh-TW" b="1" dirty="0" smtClean="0">
              <a:latin typeface="微軟正黑體" pitchFamily="34" charset="-120"/>
            </a:endParaRPr>
          </a:p>
          <a:p>
            <a:pPr marL="320040" indent="-320040" fontAlgn="auto">
              <a:spcAft>
                <a:spcPts val="0"/>
              </a:spcAft>
              <a:buFont typeface="Wingdings"/>
              <a:buNone/>
              <a:defRPr/>
            </a:pPr>
            <a:r>
              <a:rPr lang="en-US" altLang="zh-TW" dirty="0" smtClean="0">
                <a:latin typeface="微軟正黑體" pitchFamily="34" charset="-120"/>
              </a:rPr>
              <a:t>        </a:t>
            </a:r>
            <a:r>
              <a:rPr lang="en-US" altLang="zh-TW" sz="2600" dirty="0" smtClean="0">
                <a:latin typeface="微軟正黑體" pitchFamily="34" charset="-120"/>
              </a:rPr>
              <a:t>ZARA </a:t>
            </a:r>
            <a:r>
              <a:rPr lang="zh-TW" altLang="zh-TW" sz="2600" dirty="0" smtClean="0">
                <a:latin typeface="微軟正黑體" pitchFamily="34" charset="-120"/>
              </a:rPr>
              <a:t>投鉅資設立了自己的紡織廠及服裝加工廠，並在歐洲一些主要地區建立獨立的物流運輸企業。十四個工廠連結一個超大型自動化配銷倉庫，完全自製自銷，雖然生產成本比外包生產提高</a:t>
            </a:r>
            <a:r>
              <a:rPr lang="en-US" altLang="zh-TW" sz="2600" dirty="0" smtClean="0">
                <a:latin typeface="微軟正黑體" pitchFamily="34" charset="-120"/>
              </a:rPr>
              <a:t>15%</a:t>
            </a:r>
            <a:r>
              <a:rPr lang="zh-TW" altLang="zh-TW" sz="2600" dirty="0" smtClean="0">
                <a:latin typeface="微軟正黑體" pitchFamily="34" charset="-120"/>
              </a:rPr>
              <a:t>至</a:t>
            </a:r>
            <a:r>
              <a:rPr lang="en-US" altLang="zh-TW" sz="2600" dirty="0" smtClean="0">
                <a:latin typeface="微軟正黑體" pitchFamily="34" charset="-120"/>
              </a:rPr>
              <a:t>20%</a:t>
            </a:r>
            <a:r>
              <a:rPr lang="zh-TW" altLang="zh-TW" sz="2600" dirty="0" smtClean="0">
                <a:latin typeface="微軟正黑體" pitchFamily="34" charset="-120"/>
              </a:rPr>
              <a:t>，但高效率的作業管理使得生產速度得到提升、減少存貨帶來的滯壓成本，因此可以維持穩定的</a:t>
            </a:r>
            <a:r>
              <a:rPr lang="en-US" altLang="zh-TW" sz="2600" dirty="0" smtClean="0">
                <a:latin typeface="微軟正黑體" pitchFamily="34" charset="-120"/>
              </a:rPr>
              <a:t>10%</a:t>
            </a:r>
            <a:r>
              <a:rPr lang="zh-TW" altLang="zh-TW" sz="2600" dirty="0" smtClean="0">
                <a:latin typeface="微軟正黑體" pitchFamily="34" charset="-120"/>
              </a:rPr>
              <a:t>利潤。</a:t>
            </a:r>
            <a:endParaRPr lang="zh-TW" altLang="zh-TW" dirty="0" smtClean="0">
              <a:latin typeface="微軟正黑體" pitchFamily="34" charset="-120"/>
            </a:endParaRPr>
          </a:p>
          <a:p>
            <a:pPr marL="320040" indent="-320040" fontAlgn="auto">
              <a:spcAft>
                <a:spcPts val="0"/>
              </a:spcAft>
              <a:buFont typeface="Wingdings"/>
              <a:buNone/>
              <a:defRPr/>
            </a:pPr>
            <a:endParaRPr lang="en-US" altLang="zh-TW" b="1" dirty="0" smtClean="0"/>
          </a:p>
          <a:p>
            <a:pPr marL="320040" indent="-320040" fontAlgn="auto">
              <a:spcAft>
                <a:spcPts val="0"/>
              </a:spcAft>
              <a:buFont typeface="Wingdings"/>
              <a:buNone/>
              <a:defRPr/>
            </a:pPr>
            <a:endParaRPr lang="zh-TW" altLang="zh-TW"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a:t>
            </a:r>
            <a:r>
              <a:rPr lang="zh-TW" altLang="zh-TW" b="1" smtClean="0">
                <a:latin typeface="微軟正黑體" pitchFamily="34" charset="-120"/>
              </a:rPr>
              <a:t>營運模式</a:t>
            </a:r>
            <a:endParaRPr lang="zh-TW" altLang="en-US" b="1" smtClean="0">
              <a:latin typeface="微軟正黑體" pitchFamily="34" charset="-120"/>
            </a:endParaRPr>
          </a:p>
        </p:txBody>
      </p:sp>
      <p:sp>
        <p:nvSpPr>
          <p:cNvPr id="3" name="內容版面配置區 2"/>
          <p:cNvSpPr>
            <a:spLocks noGrp="1"/>
          </p:cNvSpPr>
          <p:nvPr>
            <p:ph sz="quarter" idx="1"/>
          </p:nvPr>
        </p:nvSpPr>
        <p:spPr>
          <a:xfrm>
            <a:off x="612775" y="1600200"/>
            <a:ext cx="8153400" cy="4495800"/>
          </a:xfrm>
        </p:spPr>
        <p:txBody>
          <a:bodyPr>
            <a:normAutofit fontScale="92500" lnSpcReduction="20000"/>
          </a:bodyPr>
          <a:lstStyle/>
          <a:p>
            <a:pPr marL="320040" indent="-320040" fontAlgn="auto">
              <a:spcAft>
                <a:spcPts val="0"/>
              </a:spcAft>
              <a:buFont typeface="Wingdings"/>
              <a:buNone/>
              <a:defRPr/>
            </a:pPr>
            <a:r>
              <a:rPr lang="en-US" altLang="zh-TW" b="1" dirty="0" smtClean="0">
                <a:latin typeface="微軟正黑體" pitchFamily="34" charset="-120"/>
              </a:rPr>
              <a:t>3. </a:t>
            </a:r>
            <a:r>
              <a:rPr lang="zh-TW" altLang="zh-TW" b="1" dirty="0" smtClean="0">
                <a:latin typeface="微軟正黑體" pitchFamily="34" charset="-120"/>
              </a:rPr>
              <a:t>垂直整合模式</a:t>
            </a:r>
            <a:endParaRPr lang="en-US" altLang="zh-TW" b="1" dirty="0" smtClean="0">
              <a:latin typeface="微軟正黑體" pitchFamily="34" charset="-120"/>
            </a:endParaRPr>
          </a:p>
          <a:p>
            <a:pPr marL="320040" indent="-320040" fontAlgn="auto">
              <a:spcAft>
                <a:spcPts val="0"/>
              </a:spcAft>
              <a:buFont typeface="Wingdings"/>
              <a:buNone/>
              <a:defRPr/>
            </a:pPr>
            <a:r>
              <a:rPr lang="en-US" altLang="zh-TW" dirty="0" smtClean="0">
                <a:latin typeface="微軟正黑體" pitchFamily="34" charset="-120"/>
              </a:rPr>
              <a:t>        </a:t>
            </a:r>
            <a:r>
              <a:rPr lang="zh-TW" altLang="zh-TW" dirty="0" smtClean="0">
                <a:latin typeface="微軟正黑體" pitchFamily="34" charset="-120"/>
              </a:rPr>
              <a:t>從採購、設計、生產、物流再到店面，</a:t>
            </a:r>
            <a:r>
              <a:rPr lang="en-US" altLang="zh-TW" dirty="0" smtClean="0">
                <a:latin typeface="微軟正黑體" pitchFamily="34" charset="-120"/>
              </a:rPr>
              <a:t>ZARA </a:t>
            </a:r>
            <a:r>
              <a:rPr lang="zh-TW" altLang="zh-TW" dirty="0" smtClean="0">
                <a:latin typeface="微軟正黑體" pitchFamily="34" charset="-120"/>
              </a:rPr>
              <a:t>大都自己包辦。</a:t>
            </a:r>
            <a:endParaRPr lang="en-US" altLang="zh-TW" b="1" dirty="0" smtClean="0">
              <a:latin typeface="微軟正黑體" pitchFamily="34" charset="-120"/>
            </a:endParaRPr>
          </a:p>
          <a:p>
            <a:pPr marL="320040" indent="-320040" fontAlgn="auto">
              <a:spcAft>
                <a:spcPts val="0"/>
              </a:spcAft>
              <a:buFont typeface="Wingdings"/>
              <a:buNone/>
              <a:defRPr/>
            </a:pPr>
            <a:r>
              <a:rPr lang="en-US" altLang="zh-TW" b="1" dirty="0" smtClean="0">
                <a:latin typeface="微軟正黑體" pitchFamily="34" charset="-120"/>
              </a:rPr>
              <a:t>4. </a:t>
            </a:r>
            <a:r>
              <a:rPr lang="zh-TW" altLang="zh-TW" b="1" dirty="0" smtClean="0">
                <a:latin typeface="微軟正黑體" pitchFamily="34" charset="-120"/>
              </a:rPr>
              <a:t>不做廣告</a:t>
            </a:r>
            <a:endParaRPr lang="en-US" altLang="zh-TW" b="1" dirty="0" smtClean="0">
              <a:latin typeface="微軟正黑體" pitchFamily="34" charset="-120"/>
            </a:endParaRPr>
          </a:p>
          <a:p>
            <a:pPr marL="320040" indent="-320040" fontAlgn="auto">
              <a:spcAft>
                <a:spcPts val="0"/>
              </a:spcAft>
              <a:buFont typeface="Wingdings"/>
              <a:buNone/>
              <a:defRPr/>
            </a:pPr>
            <a:r>
              <a:rPr lang="en-US" altLang="zh-TW" dirty="0" smtClean="0">
                <a:latin typeface="微軟正黑體" pitchFamily="34" charset="-120"/>
              </a:rPr>
              <a:t>        </a:t>
            </a:r>
            <a:r>
              <a:rPr lang="zh-TW" altLang="zh-TW" dirty="0" smtClean="0">
                <a:latin typeface="微軟正黑體" pitchFamily="34" charset="-120"/>
              </a:rPr>
              <a:t>由於不將錢大量花在廣告上，使</a:t>
            </a:r>
            <a:r>
              <a:rPr lang="en-US" altLang="zh-TW" dirty="0" smtClean="0">
                <a:latin typeface="微軟正黑體" pitchFamily="34" charset="-120"/>
              </a:rPr>
              <a:t>ZARA</a:t>
            </a:r>
            <a:r>
              <a:rPr lang="zh-TW" altLang="zh-TW" dirty="0" smtClean="0">
                <a:latin typeface="微軟正黑體" pitchFamily="34" charset="-120"/>
              </a:rPr>
              <a:t>能夠將產品以更實惠的價格回饋消費者。然而</a:t>
            </a:r>
            <a:r>
              <a:rPr lang="en-US" altLang="zh-TW" dirty="0" smtClean="0">
                <a:latin typeface="微軟正黑體" pitchFamily="34" charset="-120"/>
              </a:rPr>
              <a:t>ZARA</a:t>
            </a:r>
            <a:r>
              <a:rPr lang="zh-TW" altLang="zh-TW" dirty="0" smtClean="0">
                <a:latin typeface="微軟正黑體" pitchFamily="34" charset="-120"/>
              </a:rPr>
              <a:t>的知名度卻沒有因此降低，是因為它將自己的店鋪選擇在最精華的地段開設，例如紐約的第五大道上，就可以看到</a:t>
            </a:r>
            <a:r>
              <a:rPr lang="en-US" altLang="zh-TW" dirty="0" smtClean="0">
                <a:latin typeface="微軟正黑體" pitchFamily="34" charset="-120"/>
              </a:rPr>
              <a:t>ZARA </a:t>
            </a:r>
            <a:r>
              <a:rPr lang="zh-TW" altLang="zh-TW" dirty="0" smtClean="0">
                <a:latin typeface="微軟正黑體" pitchFamily="34" charset="-120"/>
              </a:rPr>
              <a:t>與</a:t>
            </a:r>
            <a:r>
              <a:rPr lang="en-US" altLang="zh-TW" dirty="0" smtClean="0">
                <a:latin typeface="微軟正黑體" pitchFamily="34" charset="-120"/>
              </a:rPr>
              <a:t>Chanel</a:t>
            </a:r>
            <a:r>
              <a:rPr lang="zh-TW" altLang="zh-TW" dirty="0" smtClean="0">
                <a:latin typeface="微軟正黑體" pitchFamily="34" charset="-120"/>
              </a:rPr>
              <a:t>、</a:t>
            </a:r>
            <a:r>
              <a:rPr lang="en-US" altLang="zh-TW" dirty="0" smtClean="0">
                <a:latin typeface="微軟正黑體" pitchFamily="34" charset="-120"/>
              </a:rPr>
              <a:t>Gucci </a:t>
            </a:r>
            <a:r>
              <a:rPr lang="zh-TW" altLang="zh-TW" dirty="0" smtClean="0">
                <a:latin typeface="微軟正黑體" pitchFamily="34" charset="-120"/>
              </a:rPr>
              <a:t>等高價位的比鄰，讓消費者可以在奢華的裝潢中，平價的消費，滿足了許多人內心的虛榮感，也同時達到最好的廣告效果。</a:t>
            </a:r>
          </a:p>
          <a:p>
            <a:pPr marL="320040" indent="-320040" fontAlgn="auto">
              <a:spcAft>
                <a:spcPts val="0"/>
              </a:spcAft>
              <a:buFont typeface="Wingdings"/>
              <a:buNone/>
              <a:defRPr/>
            </a:pPr>
            <a:endParaRPr lang="zh-TW" altLang="en-US" dirty="0" smtClean="0">
              <a:latin typeface="微軟正黑體" pitchFamily="34" charset="-120"/>
            </a:endParaRPr>
          </a:p>
          <a:p>
            <a:pPr marL="320040" indent="-320040" fontAlgn="auto">
              <a:spcAft>
                <a:spcPts val="0"/>
              </a:spcAft>
              <a:buFont typeface="Wingdings"/>
              <a:buChar char=""/>
              <a:defRPr/>
            </a:pP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ctrTitle"/>
          </p:nvPr>
        </p:nvSpPr>
        <p:spPr>
          <a:xfrm>
            <a:off x="1692275" y="1700213"/>
            <a:ext cx="6477000" cy="1828800"/>
          </a:xfrm>
        </p:spPr>
        <p:txBody>
          <a:bodyPr>
            <a:normAutofit/>
          </a:bodyPr>
          <a:lstStyle/>
          <a:p>
            <a:pPr fontAlgn="auto">
              <a:spcAft>
                <a:spcPts val="0"/>
              </a:spcAft>
              <a:defRPr/>
            </a:pPr>
            <a:r>
              <a:rPr lang="en-US" altLang="zh-TW" dirty="0" smtClean="0">
                <a:latin typeface="微軟正黑體" pitchFamily="34" charset="-120"/>
              </a:rPr>
              <a:t>ZARA</a:t>
            </a:r>
            <a:r>
              <a:rPr lang="zh-TW" altLang="en-US" dirty="0" smtClean="0">
                <a:latin typeface="微軟正黑體" pitchFamily="34" charset="-120"/>
              </a:rPr>
              <a:t>供應鏈管理</a:t>
            </a:r>
          </a:p>
        </p:txBody>
      </p:sp>
      <p:sp>
        <p:nvSpPr>
          <p:cNvPr id="22531" name="投影片編號版面配置區 3"/>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45818443-D4C2-447A-A006-0CDB85E754FF}" type="slidenum">
              <a:rPr lang="en-US" altLang="zh-TW"/>
              <a:pPr fontAlgn="base">
                <a:spcBef>
                  <a:spcPct val="0"/>
                </a:spcBef>
                <a:spcAft>
                  <a:spcPct val="0"/>
                </a:spcAft>
              </a:pPr>
              <a:t>14</a:t>
            </a:fld>
            <a:endParaRPr lang="en-US" altLang="zh-TW"/>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612775" y="228600"/>
            <a:ext cx="8153400" cy="990600"/>
          </a:xfrm>
        </p:spPr>
        <p:txBody>
          <a:bodyPr/>
          <a:lstStyle/>
          <a:p>
            <a:r>
              <a:rPr lang="zh-TW" altLang="en-US" b="1" smtClean="0">
                <a:latin typeface="微軟正黑體" pitchFamily="34" charset="-120"/>
              </a:rPr>
              <a:t>快速的供應鏈</a:t>
            </a:r>
          </a:p>
        </p:txBody>
      </p:sp>
      <p:sp>
        <p:nvSpPr>
          <p:cNvPr id="9" name="投影片編號版面配置區 8"/>
          <p:cNvSpPr>
            <a:spLocks noGrp="1"/>
          </p:cNvSpPr>
          <p:nvPr>
            <p:ph type="sldNum" sz="quarter" idx="12"/>
          </p:nvPr>
        </p:nvSpPr>
        <p:spPr/>
        <p:txBody>
          <a:bodyPr>
            <a:normAutofit fontScale="85000" lnSpcReduction="20000"/>
          </a:bodyPr>
          <a:lstStyle/>
          <a:p>
            <a:pPr>
              <a:defRPr/>
            </a:pPr>
            <a:fld id="{02065A99-9658-4DAB-AE42-C7F11016C387}" type="slidenum">
              <a:rPr lang="en-US" altLang="zh-TW"/>
              <a:pPr>
                <a:defRPr/>
              </a:pPr>
              <a:t>15</a:t>
            </a:fld>
            <a:endParaRPr lang="en-US" altLang="zh-TW"/>
          </a:p>
        </p:txBody>
      </p:sp>
      <p:sp>
        <p:nvSpPr>
          <p:cNvPr id="23556" name="內容版面配置區 2"/>
          <p:cNvSpPr>
            <a:spLocks noGrp="1"/>
          </p:cNvSpPr>
          <p:nvPr>
            <p:ph sz="quarter" idx="1"/>
          </p:nvPr>
        </p:nvSpPr>
        <p:spPr>
          <a:xfrm>
            <a:off x="612775" y="1600200"/>
            <a:ext cx="8153400" cy="4495800"/>
          </a:xfrm>
        </p:spPr>
        <p:txBody>
          <a:bodyPr/>
          <a:lstStyle/>
          <a:p>
            <a:r>
              <a:rPr lang="zh-TW" altLang="en-US" smtClean="0">
                <a:latin typeface="微軟正黑體" pitchFamily="34" charset="-120"/>
              </a:rPr>
              <a:t>產品大部分都由公司自行設計與製造，不像一般的零售商外包出去</a:t>
            </a:r>
            <a:endParaRPr lang="en-US" altLang="zh-TW" smtClean="0">
              <a:latin typeface="微軟正黑體" pitchFamily="34" charset="-120"/>
            </a:endParaRPr>
          </a:p>
          <a:p>
            <a:r>
              <a:rPr lang="zh-TW" altLang="en-US" smtClean="0">
                <a:latin typeface="微軟正黑體" pitchFamily="34" charset="-120"/>
              </a:rPr>
              <a:t>透過優良的垂直整合系統，產品從設計→製造→上架販售，只需約</a:t>
            </a:r>
            <a:r>
              <a:rPr lang="en-US" altLang="zh-TW" smtClean="0">
                <a:latin typeface="微軟正黑體" pitchFamily="34" charset="-120"/>
              </a:rPr>
              <a:t>2~3</a:t>
            </a:r>
            <a:r>
              <a:rPr lang="zh-TW" altLang="en-US" smtClean="0">
                <a:latin typeface="微軟正黑體" pitchFamily="34" charset="-120"/>
              </a:rPr>
              <a:t>周，對一般的零售商來說，需要</a:t>
            </a:r>
            <a:r>
              <a:rPr lang="en-US" altLang="zh-TW" smtClean="0">
                <a:latin typeface="微軟正黑體" pitchFamily="34" charset="-120"/>
              </a:rPr>
              <a:t>4~12</a:t>
            </a:r>
            <a:r>
              <a:rPr lang="zh-TW" altLang="en-US" smtClean="0">
                <a:latin typeface="微軟正黑體" pitchFamily="34" charset="-120"/>
              </a:rPr>
              <a:t>個月</a:t>
            </a:r>
            <a:endParaRPr lang="en-US" altLang="zh-TW" smtClean="0">
              <a:latin typeface="微軟正黑體" pitchFamily="34" charset="-120"/>
            </a:endParaRPr>
          </a:p>
          <a:p>
            <a:endParaRPr lang="en-US" altLang="zh-TW" smtClean="0"/>
          </a:p>
        </p:txBody>
      </p:sp>
      <p:sp>
        <p:nvSpPr>
          <p:cNvPr id="5" name="向右箭號 4"/>
          <p:cNvSpPr/>
          <p:nvPr/>
        </p:nvSpPr>
        <p:spPr>
          <a:xfrm>
            <a:off x="6286500" y="5214938"/>
            <a:ext cx="642938"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125" name="圖片 5" descr="579849968_24a9869da9.jpg"/>
          <p:cNvPicPr>
            <a:picLocks noChangeAspect="1"/>
          </p:cNvPicPr>
          <p:nvPr/>
        </p:nvPicPr>
        <p:blipFill>
          <a:blip r:embed="rId3"/>
          <a:srcRect/>
          <a:stretch>
            <a:fillRect/>
          </a:stretch>
        </p:blipFill>
        <p:spPr bwMode="auto">
          <a:xfrm>
            <a:off x="7029450" y="4143375"/>
            <a:ext cx="2114550" cy="2643188"/>
          </a:xfrm>
          <a:prstGeom prst="rect">
            <a:avLst/>
          </a:prstGeom>
          <a:noFill/>
          <a:ln w="9525">
            <a:noFill/>
            <a:miter lim="800000"/>
            <a:headEnd/>
            <a:tailEnd/>
          </a:ln>
        </p:spPr>
      </p:pic>
      <p:pic>
        <p:nvPicPr>
          <p:cNvPr id="11" name="內容版面配置區 10" descr="129-25-1.jpg"/>
          <p:cNvPicPr>
            <a:picLocks noChangeAspect="1"/>
          </p:cNvPicPr>
          <p:nvPr/>
        </p:nvPicPr>
        <p:blipFill>
          <a:blip r:embed="rId4"/>
          <a:srcRect/>
          <a:stretch>
            <a:fillRect/>
          </a:stretch>
        </p:blipFill>
        <p:spPr bwMode="auto">
          <a:xfrm>
            <a:off x="3929063" y="4143375"/>
            <a:ext cx="2211387" cy="2714625"/>
          </a:xfrm>
          <a:prstGeom prst="rect">
            <a:avLst/>
          </a:prstGeom>
          <a:noFill/>
          <a:ln w="9525">
            <a:noFill/>
            <a:miter lim="800000"/>
            <a:headEnd/>
            <a:tailEnd/>
          </a:ln>
        </p:spPr>
      </p:pic>
      <p:pic>
        <p:nvPicPr>
          <p:cNvPr id="15" name="圖片 14" descr="c016.gif"/>
          <p:cNvPicPr>
            <a:picLocks noChangeAspect="1"/>
          </p:cNvPicPr>
          <p:nvPr/>
        </p:nvPicPr>
        <p:blipFill>
          <a:blip r:embed="rId5"/>
          <a:srcRect/>
          <a:stretch>
            <a:fillRect/>
          </a:stretch>
        </p:blipFill>
        <p:spPr bwMode="auto">
          <a:xfrm>
            <a:off x="0" y="4143375"/>
            <a:ext cx="2500313" cy="2571750"/>
          </a:xfrm>
          <a:prstGeom prst="rect">
            <a:avLst/>
          </a:prstGeom>
          <a:noFill/>
          <a:ln w="9525">
            <a:noFill/>
            <a:miter lim="800000"/>
            <a:headEnd/>
            <a:tailEnd/>
          </a:ln>
        </p:spPr>
      </p:pic>
      <p:sp>
        <p:nvSpPr>
          <p:cNvPr id="17" name="向右箭號 16"/>
          <p:cNvSpPr/>
          <p:nvPr/>
        </p:nvSpPr>
        <p:spPr>
          <a:xfrm>
            <a:off x="2928938" y="5214938"/>
            <a:ext cx="642937"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5125"/>
                                        </p:tgtEl>
                                        <p:attrNameLst>
                                          <p:attrName>style.visibility</p:attrName>
                                        </p:attrNameLst>
                                      </p:cBhvr>
                                      <p:to>
                                        <p:strVal val="visible"/>
                                      </p:to>
                                    </p:set>
                                    <p:anim calcmode="lin" valueType="num">
                                      <p:cBhvr additive="base">
                                        <p:cTn id="25" dur="500" fill="hold"/>
                                        <p:tgtEl>
                                          <p:spTgt spid="5125"/>
                                        </p:tgtEl>
                                        <p:attrNameLst>
                                          <p:attrName>ppt_x</p:attrName>
                                        </p:attrNameLst>
                                      </p:cBhvr>
                                      <p:tavLst>
                                        <p:tav tm="0">
                                          <p:val>
                                            <p:strVal val="#ppt_x"/>
                                          </p:val>
                                        </p:tav>
                                        <p:tav tm="100000">
                                          <p:val>
                                            <p:strVal val="#ppt_x"/>
                                          </p:val>
                                        </p:tav>
                                      </p:tavLst>
                                    </p:anim>
                                    <p:anim calcmode="lin" valueType="num">
                                      <p:cBhvr additive="base">
                                        <p:cTn id="26"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群組 30"/>
          <p:cNvGrpSpPr>
            <a:grpSpLocks/>
          </p:cNvGrpSpPr>
          <p:nvPr/>
        </p:nvGrpSpPr>
        <p:grpSpPr bwMode="auto">
          <a:xfrm>
            <a:off x="250825" y="1181100"/>
            <a:ext cx="8424863" cy="4611688"/>
            <a:chOff x="251520" y="1180976"/>
            <a:chExt cx="8424936" cy="4612094"/>
          </a:xfrm>
        </p:grpSpPr>
        <p:graphicFrame>
          <p:nvGraphicFramePr>
            <p:cNvPr id="5" name="資料庫圖表 4"/>
            <p:cNvGraphicFramePr/>
            <p:nvPr/>
          </p:nvGraphicFramePr>
          <p:xfrm>
            <a:off x="1115616" y="1180976"/>
            <a:ext cx="7560840" cy="4264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4581" name="群組 29"/>
            <p:cNvGrpSpPr>
              <a:grpSpLocks/>
            </p:cNvGrpSpPr>
            <p:nvPr/>
          </p:nvGrpSpPr>
          <p:grpSpPr bwMode="auto">
            <a:xfrm>
              <a:off x="251520" y="3068960"/>
              <a:ext cx="8208912" cy="2724110"/>
              <a:chOff x="251520" y="3068960"/>
              <a:chExt cx="8208912" cy="2724110"/>
            </a:xfrm>
          </p:grpSpPr>
          <p:sp>
            <p:nvSpPr>
              <p:cNvPr id="24582" name="文字方塊 5"/>
              <p:cNvSpPr txBox="1">
                <a:spLocks noChangeArrowheads="1"/>
              </p:cNvSpPr>
              <p:nvPr/>
            </p:nvSpPr>
            <p:spPr bwMode="auto">
              <a:xfrm>
                <a:off x="251520" y="3068960"/>
                <a:ext cx="792088" cy="707886"/>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營運流程</a:t>
                </a:r>
              </a:p>
            </p:txBody>
          </p:sp>
          <p:cxnSp>
            <p:nvCxnSpPr>
              <p:cNvPr id="8" name="直線接點 7"/>
              <p:cNvCxnSpPr/>
              <p:nvPr/>
            </p:nvCxnSpPr>
            <p:spPr>
              <a:xfrm rot="5400000">
                <a:off x="539608" y="4580907"/>
                <a:ext cx="11510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rot="5400000">
                <a:off x="7885034" y="4580907"/>
                <a:ext cx="11510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rot="5400000">
                <a:off x="4391730" y="4329266"/>
                <a:ext cx="64775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1188153" y="4364194"/>
                <a:ext cx="3456018" cy="158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4715609" y="4364194"/>
                <a:ext cx="3673507" cy="158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1115127" y="4940507"/>
                <a:ext cx="7273988"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4589" name="文字方塊 19"/>
              <p:cNvSpPr txBox="1">
                <a:spLocks noChangeArrowheads="1"/>
              </p:cNvSpPr>
              <p:nvPr/>
            </p:nvSpPr>
            <p:spPr bwMode="auto">
              <a:xfrm>
                <a:off x="251520" y="3933056"/>
                <a:ext cx="792088" cy="707886"/>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時間成本</a:t>
                </a:r>
              </a:p>
            </p:txBody>
          </p:sp>
          <p:sp>
            <p:nvSpPr>
              <p:cNvPr id="24590" name="文字方塊 20"/>
              <p:cNvSpPr txBox="1">
                <a:spLocks noChangeArrowheads="1"/>
              </p:cNvSpPr>
              <p:nvPr/>
            </p:nvSpPr>
            <p:spPr bwMode="auto">
              <a:xfrm>
                <a:off x="251520" y="4653136"/>
                <a:ext cx="792088" cy="707886"/>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核心能力</a:t>
                </a:r>
              </a:p>
            </p:txBody>
          </p:sp>
          <p:sp>
            <p:nvSpPr>
              <p:cNvPr id="24591" name="文字方塊 21"/>
              <p:cNvSpPr txBox="1">
                <a:spLocks noChangeArrowheads="1"/>
              </p:cNvSpPr>
              <p:nvPr/>
            </p:nvSpPr>
            <p:spPr bwMode="auto">
              <a:xfrm>
                <a:off x="1331640" y="5085184"/>
                <a:ext cx="1512168" cy="707886"/>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三位一體的</a:t>
                </a:r>
                <a:endParaRPr kumimoji="0" lang="en-US" altLang="zh-TW" sz="2000" b="1">
                  <a:latin typeface="Tw Cen MT" pitchFamily="34" charset="0"/>
                  <a:ea typeface="微軟正黑體" pitchFamily="34" charset="-120"/>
                </a:endParaRPr>
              </a:p>
              <a:p>
                <a:r>
                  <a:rPr kumimoji="0" lang="zh-TW" altLang="en-US" sz="2000" b="1">
                    <a:latin typeface="Tw Cen MT" pitchFamily="34" charset="0"/>
                    <a:ea typeface="微軟正黑體" pitchFamily="34" charset="-120"/>
                  </a:rPr>
                  <a:t>產品設計</a:t>
                </a:r>
              </a:p>
            </p:txBody>
          </p:sp>
          <p:sp>
            <p:nvSpPr>
              <p:cNvPr id="24592" name="文字方塊 22"/>
              <p:cNvSpPr txBox="1">
                <a:spLocks noChangeArrowheads="1"/>
              </p:cNvSpPr>
              <p:nvPr/>
            </p:nvSpPr>
            <p:spPr bwMode="auto">
              <a:xfrm>
                <a:off x="3131840" y="5085184"/>
                <a:ext cx="1512168" cy="707886"/>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垂直整合的協力生產</a:t>
                </a:r>
              </a:p>
            </p:txBody>
          </p:sp>
          <p:sp>
            <p:nvSpPr>
              <p:cNvPr id="24593" name="文字方塊 23"/>
              <p:cNvSpPr txBox="1">
                <a:spLocks noChangeArrowheads="1"/>
              </p:cNvSpPr>
              <p:nvPr/>
            </p:nvSpPr>
            <p:spPr bwMode="auto">
              <a:xfrm>
                <a:off x="5076056" y="5085184"/>
                <a:ext cx="1512168" cy="707886"/>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掌握最後一哩的物流</a:t>
                </a:r>
              </a:p>
            </p:txBody>
          </p:sp>
          <p:sp>
            <p:nvSpPr>
              <p:cNvPr id="24594" name="文字方塊 24"/>
              <p:cNvSpPr txBox="1">
                <a:spLocks noChangeArrowheads="1"/>
              </p:cNvSpPr>
              <p:nvPr/>
            </p:nvSpPr>
            <p:spPr bwMode="auto">
              <a:xfrm>
                <a:off x="6876256" y="5085184"/>
                <a:ext cx="1512168" cy="707886"/>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一站式的購物環境</a:t>
                </a:r>
              </a:p>
            </p:txBody>
          </p:sp>
          <p:sp>
            <p:nvSpPr>
              <p:cNvPr id="24595" name="文字方塊 25"/>
              <p:cNvSpPr txBox="1">
                <a:spLocks noChangeArrowheads="1"/>
              </p:cNvSpPr>
              <p:nvPr/>
            </p:nvSpPr>
            <p:spPr bwMode="auto">
              <a:xfrm>
                <a:off x="2123728" y="3892986"/>
                <a:ext cx="1512168" cy="400110"/>
              </a:xfrm>
              <a:prstGeom prst="rect">
                <a:avLst/>
              </a:prstGeom>
              <a:noFill/>
              <a:ln w="9525">
                <a:noFill/>
                <a:miter lim="800000"/>
                <a:headEnd/>
                <a:tailEnd/>
              </a:ln>
            </p:spPr>
            <p:txBody>
              <a:bodyPr>
                <a:spAutoFit/>
              </a:bodyPr>
              <a:lstStyle/>
              <a:p>
                <a:r>
                  <a:rPr kumimoji="0" lang="en-US" altLang="zh-TW" sz="2000" b="1">
                    <a:latin typeface="Tw Cen MT" pitchFamily="34" charset="0"/>
                    <a:ea typeface="微軟正黑體" pitchFamily="34" charset="-120"/>
                  </a:rPr>
                  <a:t>10~15</a:t>
                </a:r>
                <a:r>
                  <a:rPr kumimoji="0" lang="zh-TW" altLang="en-US" sz="2000" b="1">
                    <a:latin typeface="Tw Cen MT" pitchFamily="34" charset="0"/>
                    <a:ea typeface="微軟正黑體" pitchFamily="34" charset="-120"/>
                  </a:rPr>
                  <a:t>天</a:t>
                </a:r>
              </a:p>
            </p:txBody>
          </p:sp>
          <p:sp>
            <p:nvSpPr>
              <p:cNvPr id="24596" name="文字方塊 26"/>
              <p:cNvSpPr txBox="1">
                <a:spLocks noChangeArrowheads="1"/>
              </p:cNvSpPr>
              <p:nvPr/>
            </p:nvSpPr>
            <p:spPr bwMode="auto">
              <a:xfrm>
                <a:off x="5868144" y="3861048"/>
                <a:ext cx="1512168" cy="400110"/>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每周兩次</a:t>
                </a:r>
              </a:p>
            </p:txBody>
          </p:sp>
          <p:sp>
            <p:nvSpPr>
              <p:cNvPr id="24597" name="文字方塊 27"/>
              <p:cNvSpPr txBox="1">
                <a:spLocks noChangeArrowheads="1"/>
              </p:cNvSpPr>
              <p:nvPr/>
            </p:nvSpPr>
            <p:spPr bwMode="auto">
              <a:xfrm>
                <a:off x="4067944" y="4613066"/>
                <a:ext cx="1512168" cy="400110"/>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小於三周</a:t>
                </a:r>
              </a:p>
            </p:txBody>
          </p:sp>
        </p:grpSp>
      </p:grpSp>
      <p:sp>
        <p:nvSpPr>
          <p:cNvPr id="24579" name="標題 1"/>
          <p:cNvSpPr>
            <a:spLocks noGrp="1"/>
          </p:cNvSpPr>
          <p:nvPr>
            <p:ph type="title"/>
          </p:nvPr>
        </p:nvSpPr>
        <p:spPr>
          <a:xfrm>
            <a:off x="612775" y="228600"/>
            <a:ext cx="8153400" cy="990600"/>
          </a:xfrm>
        </p:spPr>
        <p:txBody>
          <a:bodyPr/>
          <a:lstStyle/>
          <a:p>
            <a:r>
              <a:rPr lang="zh-TW" altLang="en-US" smtClean="0"/>
              <a:t>供應鏈管理</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612775" y="228600"/>
            <a:ext cx="8153400" cy="990600"/>
          </a:xfrm>
        </p:spPr>
        <p:txBody>
          <a:bodyPr/>
          <a:lstStyle/>
          <a:p>
            <a:r>
              <a:rPr lang="zh-TW" altLang="en-US" smtClean="0"/>
              <a:t>彈性製造</a:t>
            </a:r>
          </a:p>
        </p:txBody>
      </p:sp>
      <p:sp>
        <p:nvSpPr>
          <p:cNvPr id="4" name="投影片編號版面配置區 3"/>
          <p:cNvSpPr>
            <a:spLocks noGrp="1"/>
          </p:cNvSpPr>
          <p:nvPr>
            <p:ph type="sldNum" sz="quarter" idx="12"/>
          </p:nvPr>
        </p:nvSpPr>
        <p:spPr/>
        <p:txBody>
          <a:bodyPr>
            <a:normAutofit fontScale="85000" lnSpcReduction="20000"/>
          </a:bodyPr>
          <a:lstStyle/>
          <a:p>
            <a:pPr>
              <a:defRPr/>
            </a:pPr>
            <a:fld id="{7AE75DAD-4739-4D5B-B826-9E251184BE47}" type="slidenum">
              <a:rPr lang="en-US" altLang="zh-TW"/>
              <a:pPr>
                <a:defRPr/>
              </a:pPr>
              <a:t>17</a:t>
            </a:fld>
            <a:endParaRPr lang="en-US" altLang="zh-TW"/>
          </a:p>
        </p:txBody>
      </p:sp>
      <p:sp>
        <p:nvSpPr>
          <p:cNvPr id="25604" name="內容版面配置區 2"/>
          <p:cNvSpPr>
            <a:spLocks noGrp="1"/>
          </p:cNvSpPr>
          <p:nvPr>
            <p:ph sz="quarter" idx="1"/>
          </p:nvPr>
        </p:nvSpPr>
        <p:spPr>
          <a:xfrm>
            <a:off x="612775" y="1600200"/>
            <a:ext cx="8153400" cy="4495800"/>
          </a:xfrm>
        </p:spPr>
        <p:txBody>
          <a:bodyPr/>
          <a:lstStyle/>
          <a:p>
            <a:r>
              <a:rPr lang="zh-TW" altLang="en-US" smtClean="0"/>
              <a:t>透過保持對染色和加工領域的控制，其具有按照需求來生產的能力，能為新的款式提供所需的布料</a:t>
            </a:r>
            <a:endParaRPr lang="en-US" altLang="zh-TW" smtClean="0"/>
          </a:p>
          <a:p>
            <a:r>
              <a:rPr lang="zh-TW" altLang="en-US" smtClean="0"/>
              <a:t>不擁有勞動密集型的衣服縫製過程，而是透過與西班牙和葡萄牙的一些小加工廠來簽訂合約來控制它們</a:t>
            </a:r>
            <a:endParaRPr lang="en-US" altLang="zh-TW" smtClean="0"/>
          </a:p>
          <a:p>
            <a:r>
              <a:rPr lang="en-US" altLang="zh-TW" smtClean="0"/>
              <a:t>ZARA </a:t>
            </a:r>
            <a:r>
              <a:rPr lang="zh-TW" altLang="en-US" smtClean="0"/>
              <a:t>能夠以競爭對手快得多的速度、小得多的批量進行生產</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a:xfrm>
            <a:off x="612775" y="228600"/>
            <a:ext cx="8153400" cy="990600"/>
          </a:xfrm>
        </p:spPr>
        <p:txBody>
          <a:bodyPr/>
          <a:lstStyle/>
          <a:p>
            <a:r>
              <a:rPr lang="zh-TW" altLang="en-US" smtClean="0"/>
              <a:t>彈性製造</a:t>
            </a:r>
          </a:p>
        </p:txBody>
      </p:sp>
      <p:sp>
        <p:nvSpPr>
          <p:cNvPr id="4" name="投影片編號版面配置區 3"/>
          <p:cNvSpPr>
            <a:spLocks noGrp="1"/>
          </p:cNvSpPr>
          <p:nvPr>
            <p:ph type="sldNum" sz="quarter" idx="12"/>
          </p:nvPr>
        </p:nvSpPr>
        <p:spPr/>
        <p:txBody>
          <a:bodyPr>
            <a:normAutofit fontScale="85000" lnSpcReduction="20000"/>
          </a:bodyPr>
          <a:lstStyle/>
          <a:p>
            <a:pPr>
              <a:defRPr/>
            </a:pPr>
            <a:fld id="{F4B3ADCD-9BA8-4481-BB6A-D915DB14CFE3}" type="slidenum">
              <a:rPr lang="en-US" altLang="zh-TW"/>
              <a:pPr>
                <a:defRPr/>
              </a:pPr>
              <a:t>18</a:t>
            </a:fld>
            <a:endParaRPr lang="en-US" altLang="zh-TW"/>
          </a:p>
        </p:txBody>
      </p:sp>
      <p:sp>
        <p:nvSpPr>
          <p:cNvPr id="26628" name="內容版面配置區 2"/>
          <p:cNvSpPr>
            <a:spLocks noGrp="1"/>
          </p:cNvSpPr>
          <p:nvPr>
            <p:ph sz="quarter" idx="1"/>
          </p:nvPr>
        </p:nvSpPr>
        <p:spPr>
          <a:xfrm>
            <a:off x="612775" y="1600200"/>
            <a:ext cx="8153400" cy="4495800"/>
          </a:xfrm>
        </p:spPr>
        <p:txBody>
          <a:bodyPr/>
          <a:lstStyle/>
          <a:p>
            <a:r>
              <a:rPr lang="zh-TW" altLang="en-US" smtClean="0"/>
              <a:t>西班牙</a:t>
            </a:r>
            <a:r>
              <a:rPr lang="en-US" altLang="zh-TW" smtClean="0"/>
              <a:t>22</a:t>
            </a:r>
            <a:r>
              <a:rPr lang="zh-TW" altLang="en-US" smtClean="0"/>
              <a:t>家生產</a:t>
            </a:r>
            <a:r>
              <a:rPr lang="en-US" altLang="zh-TW" smtClean="0"/>
              <a:t>50%</a:t>
            </a:r>
            <a:r>
              <a:rPr lang="zh-TW" altLang="en-US" smtClean="0"/>
              <a:t>的產品</a:t>
            </a:r>
            <a:endParaRPr lang="en-US" altLang="zh-TW" smtClean="0"/>
          </a:p>
          <a:p>
            <a:r>
              <a:rPr lang="en-US" altLang="zh-TW" smtClean="0"/>
              <a:t>50%</a:t>
            </a:r>
            <a:r>
              <a:rPr lang="zh-TW" altLang="en-US" smtClean="0"/>
              <a:t>外包</a:t>
            </a:r>
            <a:r>
              <a:rPr lang="en-US" altLang="zh-TW" smtClean="0"/>
              <a:t>(</a:t>
            </a:r>
            <a:r>
              <a:rPr lang="zh-TW" altLang="en-US" smtClean="0"/>
              <a:t>縫製工作</a:t>
            </a:r>
            <a:r>
              <a:rPr lang="en-US" altLang="zh-TW" smtClean="0"/>
              <a:t>)</a:t>
            </a:r>
          </a:p>
          <a:p>
            <a:r>
              <a:rPr lang="zh-TW" altLang="en-US" smtClean="0"/>
              <a:t>自製還是外包</a:t>
            </a:r>
            <a:r>
              <a:rPr lang="en-US" altLang="zh-TW" smtClean="0"/>
              <a:t>?</a:t>
            </a:r>
          </a:p>
          <a:p>
            <a:pPr>
              <a:buFont typeface="Arial" charset="0"/>
              <a:buNone/>
            </a:pPr>
            <a:r>
              <a:rPr lang="zh-TW" altLang="en-US" smtClean="0"/>
              <a:t>    產品需求速度、市場專家意見、成本效益原則、工廠生產能力</a:t>
            </a:r>
            <a:endParaRPr lang="en-US" altLang="zh-TW"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612775" y="228600"/>
            <a:ext cx="8153400" cy="990600"/>
          </a:xfrm>
        </p:spPr>
        <p:txBody>
          <a:bodyPr/>
          <a:lstStyle/>
          <a:p>
            <a:r>
              <a:rPr lang="zh-TW" altLang="en-US" smtClean="0"/>
              <a:t>彈性製造</a:t>
            </a:r>
          </a:p>
        </p:txBody>
      </p:sp>
      <p:sp>
        <p:nvSpPr>
          <p:cNvPr id="4" name="投影片編號版面配置區 3"/>
          <p:cNvSpPr>
            <a:spLocks noGrp="1"/>
          </p:cNvSpPr>
          <p:nvPr>
            <p:ph type="sldNum" sz="quarter" idx="12"/>
          </p:nvPr>
        </p:nvSpPr>
        <p:spPr/>
        <p:txBody>
          <a:bodyPr>
            <a:normAutofit fontScale="85000" lnSpcReduction="20000"/>
          </a:bodyPr>
          <a:lstStyle/>
          <a:p>
            <a:pPr>
              <a:defRPr/>
            </a:pPr>
            <a:fld id="{E845B12F-185E-4E26-AF19-F13619C8A45B}" type="slidenum">
              <a:rPr lang="en-US" altLang="zh-TW"/>
              <a:pPr>
                <a:defRPr/>
              </a:pPr>
              <a:t>19</a:t>
            </a:fld>
            <a:endParaRPr lang="en-US" altLang="zh-TW"/>
          </a:p>
        </p:txBody>
      </p:sp>
      <p:sp>
        <p:nvSpPr>
          <p:cNvPr id="27652" name="內容版面配置區 2"/>
          <p:cNvSpPr>
            <a:spLocks noGrp="1"/>
          </p:cNvSpPr>
          <p:nvPr>
            <p:ph sz="quarter" idx="1"/>
          </p:nvPr>
        </p:nvSpPr>
        <p:spPr>
          <a:xfrm>
            <a:off x="612775" y="1600200"/>
            <a:ext cx="8153400" cy="4495800"/>
          </a:xfrm>
        </p:spPr>
        <p:txBody>
          <a:bodyPr/>
          <a:lstStyle/>
          <a:p>
            <a:r>
              <a:rPr lang="zh-TW" altLang="en-US" smtClean="0"/>
              <a:t>先製造一些貨、觀察銷售情況、追加製造</a:t>
            </a:r>
            <a:r>
              <a:rPr lang="en-US" altLang="zh-TW" smtClean="0"/>
              <a:t>(</a:t>
            </a:r>
            <a:r>
              <a:rPr lang="zh-TW" altLang="en-US" smtClean="0"/>
              <a:t>外包於西班牙</a:t>
            </a:r>
            <a:r>
              <a:rPr lang="en-US" altLang="zh-TW" smtClean="0"/>
              <a:t>350</a:t>
            </a:r>
            <a:r>
              <a:rPr lang="zh-TW" altLang="en-US" smtClean="0"/>
              <a:t>小工廠</a:t>
            </a:r>
            <a:r>
              <a:rPr lang="en-US" altLang="zh-TW" smtClean="0"/>
              <a:t>)</a:t>
            </a:r>
          </a:p>
          <a:p>
            <a:r>
              <a:rPr lang="zh-TW" altLang="en-US" smtClean="0"/>
              <a:t>邏輯</a:t>
            </a:r>
            <a:r>
              <a:rPr lang="en-US" altLang="zh-TW" smtClean="0"/>
              <a:t>:</a:t>
            </a:r>
          </a:p>
          <a:p>
            <a:pPr>
              <a:buFont typeface="Arial" charset="0"/>
              <a:buNone/>
            </a:pPr>
            <a:r>
              <a:rPr lang="zh-TW" altLang="en-US" smtClean="0"/>
              <a:t>    低售價是因為銷售快、毛利高是因為低庫存</a:t>
            </a:r>
            <a:r>
              <a:rPr lang="en-US" altLang="zh-TW" smtClean="0"/>
              <a:t>(</a:t>
            </a:r>
            <a:r>
              <a:rPr lang="zh-TW" altLang="en-US" smtClean="0"/>
              <a:t>掌握市場喜好</a:t>
            </a:r>
            <a:r>
              <a:rPr lang="en-US" altLang="zh-TW" smtClean="0"/>
              <a:t>)</a:t>
            </a:r>
          </a:p>
          <a:p>
            <a:endParaRPr lang="zh-TW"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a:t>
            </a:r>
            <a:r>
              <a:rPr lang="zh-TW" altLang="zh-TW" b="1" smtClean="0">
                <a:latin typeface="微軟正黑體" pitchFamily="34" charset="-120"/>
              </a:rPr>
              <a:t>全球服飾產業現況</a:t>
            </a:r>
            <a:endParaRPr lang="zh-TW" altLang="en-US" b="1" smtClean="0">
              <a:latin typeface="微軟正黑體" pitchFamily="34" charset="-120"/>
            </a:endParaRPr>
          </a:p>
        </p:txBody>
      </p:sp>
      <p:sp>
        <p:nvSpPr>
          <p:cNvPr id="10243" name="內容版面配置區 2"/>
          <p:cNvSpPr>
            <a:spLocks noGrp="1"/>
          </p:cNvSpPr>
          <p:nvPr>
            <p:ph sz="quarter" idx="1"/>
          </p:nvPr>
        </p:nvSpPr>
        <p:spPr>
          <a:xfrm>
            <a:off x="612775" y="1600200"/>
            <a:ext cx="8153400" cy="4495800"/>
          </a:xfrm>
        </p:spPr>
        <p:txBody>
          <a:bodyPr/>
          <a:lstStyle/>
          <a:p>
            <a:pPr>
              <a:lnSpc>
                <a:spcPct val="150000"/>
              </a:lnSpc>
            </a:pPr>
            <a:r>
              <a:rPr lang="zh-TW" altLang="en-US" smtClean="0">
                <a:latin typeface="微軟正黑體" pitchFamily="34" charset="-120"/>
              </a:rPr>
              <a:t>服裝產業特性</a:t>
            </a:r>
            <a:endParaRPr lang="en-US" altLang="zh-TW" smtClean="0">
              <a:latin typeface="微軟正黑體" pitchFamily="34" charset="-120"/>
            </a:endParaRPr>
          </a:p>
          <a:p>
            <a:pPr lvl="1">
              <a:lnSpc>
                <a:spcPct val="150000"/>
              </a:lnSpc>
            </a:pPr>
            <a:r>
              <a:rPr lang="zh-TW" altLang="zh-TW" smtClean="0">
                <a:latin typeface="微軟正黑體" pitchFamily="34" charset="-120"/>
              </a:rPr>
              <a:t>勞力密集型產業</a:t>
            </a:r>
            <a:endParaRPr lang="en-US" altLang="zh-TW" smtClean="0">
              <a:latin typeface="微軟正黑體" pitchFamily="34" charset="-120"/>
            </a:endParaRPr>
          </a:p>
          <a:p>
            <a:pPr lvl="1">
              <a:lnSpc>
                <a:spcPct val="150000"/>
              </a:lnSpc>
            </a:pPr>
            <a:r>
              <a:rPr lang="zh-TW" altLang="zh-TW" smtClean="0">
                <a:latin typeface="微軟正黑體" pitchFamily="34" charset="-120"/>
              </a:rPr>
              <a:t>製程可分割</a:t>
            </a:r>
            <a:endParaRPr lang="en-US" altLang="zh-TW" smtClean="0">
              <a:latin typeface="微軟正黑體" pitchFamily="34" charset="-120"/>
            </a:endParaRPr>
          </a:p>
          <a:p>
            <a:pPr lvl="1">
              <a:lnSpc>
                <a:spcPct val="150000"/>
              </a:lnSpc>
            </a:pPr>
            <a:r>
              <a:rPr lang="zh-TW" altLang="zh-TW" smtClean="0">
                <a:latin typeface="微軟正黑體" pitchFamily="34" charset="-120"/>
              </a:rPr>
              <a:t>產品的生命週期短、流行性、季節性特色明顯</a:t>
            </a:r>
          </a:p>
          <a:p>
            <a:pPr lvl="1"/>
            <a:endParaRPr lang="zh-TW"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612775" y="228600"/>
            <a:ext cx="8153400" cy="990600"/>
          </a:xfrm>
        </p:spPr>
        <p:txBody>
          <a:bodyPr/>
          <a:lstStyle/>
          <a:p>
            <a:r>
              <a:rPr lang="zh-TW" altLang="en-US" smtClean="0"/>
              <a:t>直營店</a:t>
            </a:r>
          </a:p>
        </p:txBody>
      </p:sp>
      <p:sp>
        <p:nvSpPr>
          <p:cNvPr id="4" name="投影片編號版面配置區 3"/>
          <p:cNvSpPr>
            <a:spLocks noGrp="1"/>
          </p:cNvSpPr>
          <p:nvPr>
            <p:ph type="sldNum" sz="quarter" idx="12"/>
          </p:nvPr>
        </p:nvSpPr>
        <p:spPr/>
        <p:txBody>
          <a:bodyPr>
            <a:normAutofit fontScale="85000" lnSpcReduction="20000"/>
          </a:bodyPr>
          <a:lstStyle/>
          <a:p>
            <a:pPr>
              <a:defRPr/>
            </a:pPr>
            <a:fld id="{349D6770-B7D8-49CC-90ED-066C6667B093}" type="slidenum">
              <a:rPr lang="en-US" altLang="zh-TW"/>
              <a:pPr>
                <a:defRPr/>
              </a:pPr>
              <a:t>20</a:t>
            </a:fld>
            <a:endParaRPr lang="en-US" altLang="zh-TW"/>
          </a:p>
        </p:txBody>
      </p:sp>
      <p:sp>
        <p:nvSpPr>
          <p:cNvPr id="28676" name="內容版面配置區 2"/>
          <p:cNvSpPr>
            <a:spLocks noGrp="1"/>
          </p:cNvSpPr>
          <p:nvPr>
            <p:ph sz="quarter" idx="1"/>
          </p:nvPr>
        </p:nvSpPr>
        <p:spPr>
          <a:xfrm>
            <a:off x="612775" y="1600200"/>
            <a:ext cx="8153400" cy="4495800"/>
          </a:xfrm>
        </p:spPr>
        <p:txBody>
          <a:bodyPr/>
          <a:lstStyle/>
          <a:p>
            <a:r>
              <a:rPr lang="zh-TW" altLang="en-US" smtClean="0"/>
              <a:t>店鋪選址</a:t>
            </a:r>
            <a:endParaRPr lang="en-US" altLang="zh-TW" smtClean="0"/>
          </a:p>
          <a:p>
            <a:r>
              <a:rPr lang="zh-TW" altLang="en-US" smtClean="0"/>
              <a:t>高店租的大坪數黃金地段</a:t>
            </a:r>
            <a:endParaRPr lang="en-US" altLang="zh-TW" smtClean="0"/>
          </a:p>
          <a:p>
            <a:r>
              <a:rPr lang="zh-TW" altLang="en-US" smtClean="0"/>
              <a:t>低廣告成本</a:t>
            </a:r>
            <a:endParaRPr lang="en-US" altLang="zh-TW" smtClean="0"/>
          </a:p>
          <a:p>
            <a:endParaRPr lang="en-US" altLang="zh-TW" smtClean="0"/>
          </a:p>
          <a:p>
            <a:pPr>
              <a:buFont typeface="Arial" charset="0"/>
              <a:buNone/>
            </a:pPr>
            <a:endParaRPr lang="zh-TW" altLang="en-US" smtClean="0"/>
          </a:p>
        </p:txBody>
      </p:sp>
      <p:pic>
        <p:nvPicPr>
          <p:cNvPr id="28677" name="Picture 5" descr="Zara2-1"/>
          <p:cNvPicPr>
            <a:picLocks noChangeAspect="1" noChangeArrowheads="1"/>
          </p:cNvPicPr>
          <p:nvPr/>
        </p:nvPicPr>
        <p:blipFill>
          <a:blip r:embed="rId3"/>
          <a:srcRect/>
          <a:stretch>
            <a:fillRect/>
          </a:stretch>
        </p:blipFill>
        <p:spPr bwMode="auto">
          <a:xfrm>
            <a:off x="5292725" y="5332413"/>
            <a:ext cx="1912938" cy="1525587"/>
          </a:xfrm>
          <a:prstGeom prst="rect">
            <a:avLst/>
          </a:prstGeom>
          <a:noFill/>
          <a:ln w="9525">
            <a:noFill/>
            <a:miter lim="800000"/>
            <a:headEnd/>
            <a:tailEnd/>
          </a:ln>
        </p:spPr>
      </p:pic>
      <p:pic>
        <p:nvPicPr>
          <p:cNvPr id="28678" name="Picture 6" descr="Zara1 (1)"/>
          <p:cNvPicPr>
            <a:picLocks noChangeAspect="1" noChangeArrowheads="1"/>
          </p:cNvPicPr>
          <p:nvPr/>
        </p:nvPicPr>
        <p:blipFill>
          <a:blip r:embed="rId4"/>
          <a:srcRect/>
          <a:stretch>
            <a:fillRect/>
          </a:stretch>
        </p:blipFill>
        <p:spPr bwMode="auto">
          <a:xfrm>
            <a:off x="7235825" y="5318125"/>
            <a:ext cx="1908175" cy="1539875"/>
          </a:xfrm>
          <a:prstGeom prst="rect">
            <a:avLst/>
          </a:prstGeom>
          <a:noFill/>
          <a:ln w="9525">
            <a:noFill/>
            <a:miter lim="800000"/>
            <a:headEnd/>
            <a:tailEnd/>
          </a:ln>
        </p:spPr>
      </p:pic>
      <p:pic>
        <p:nvPicPr>
          <p:cNvPr id="28679" name="Picture 7" descr="Zara (1)"/>
          <p:cNvPicPr>
            <a:picLocks noChangeAspect="1" noChangeArrowheads="1"/>
          </p:cNvPicPr>
          <p:nvPr/>
        </p:nvPicPr>
        <p:blipFill>
          <a:blip r:embed="rId5"/>
          <a:srcRect/>
          <a:stretch>
            <a:fillRect/>
          </a:stretch>
        </p:blipFill>
        <p:spPr bwMode="auto">
          <a:xfrm>
            <a:off x="3348038" y="5329238"/>
            <a:ext cx="1911350" cy="152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2775" y="228600"/>
            <a:ext cx="8153400" cy="990600"/>
          </a:xfrm>
        </p:spPr>
        <p:txBody>
          <a:bodyPr/>
          <a:lstStyle/>
          <a:p>
            <a:r>
              <a:rPr lang="zh-TW" altLang="en-US" smtClean="0"/>
              <a:t>快速時尚</a:t>
            </a:r>
          </a:p>
        </p:txBody>
      </p:sp>
      <p:sp>
        <p:nvSpPr>
          <p:cNvPr id="6" name="投影片編號版面配置區 5"/>
          <p:cNvSpPr>
            <a:spLocks noGrp="1"/>
          </p:cNvSpPr>
          <p:nvPr>
            <p:ph type="sldNum" sz="quarter" idx="12"/>
          </p:nvPr>
        </p:nvSpPr>
        <p:spPr/>
        <p:txBody>
          <a:bodyPr>
            <a:normAutofit fontScale="85000" lnSpcReduction="20000"/>
          </a:bodyPr>
          <a:lstStyle/>
          <a:p>
            <a:pPr>
              <a:defRPr/>
            </a:pPr>
            <a:fld id="{482BBD92-1A3E-403A-AA34-8E9900070234}" type="slidenum">
              <a:rPr lang="en-US" altLang="zh-TW"/>
              <a:pPr>
                <a:defRPr/>
              </a:pPr>
              <a:t>21</a:t>
            </a:fld>
            <a:endParaRPr lang="en-US" altLang="zh-TW"/>
          </a:p>
        </p:txBody>
      </p:sp>
      <p:sp>
        <p:nvSpPr>
          <p:cNvPr id="29700" name="Rectangle 3"/>
          <p:cNvSpPr>
            <a:spLocks noGrp="1" noChangeArrowheads="1"/>
          </p:cNvSpPr>
          <p:nvPr>
            <p:ph sz="quarter" idx="1"/>
          </p:nvPr>
        </p:nvSpPr>
        <p:spPr>
          <a:xfrm>
            <a:off x="612775" y="1600200"/>
            <a:ext cx="8153400" cy="4495800"/>
          </a:xfrm>
        </p:spPr>
        <p:txBody>
          <a:bodyPr/>
          <a:lstStyle/>
          <a:p>
            <a:pPr>
              <a:buFontTx/>
              <a:buNone/>
            </a:pPr>
            <a:r>
              <a:rPr lang="en-US" altLang="zh-TW" smtClean="0"/>
              <a:t>1.</a:t>
            </a:r>
            <a:r>
              <a:rPr lang="zh-TW" altLang="en-US" smtClean="0"/>
              <a:t>四萬種新樣式選一萬種生產</a:t>
            </a:r>
          </a:p>
          <a:p>
            <a:pPr>
              <a:buFontTx/>
              <a:buNone/>
            </a:pPr>
            <a:r>
              <a:rPr lang="en-US" altLang="zh-TW" smtClean="0"/>
              <a:t>2.</a:t>
            </a:r>
            <a:r>
              <a:rPr lang="zh-TW" altLang="en-US" smtClean="0"/>
              <a:t>使用較便宜的布料</a:t>
            </a:r>
          </a:p>
          <a:p>
            <a:pPr>
              <a:buFontTx/>
              <a:buNone/>
            </a:pPr>
            <a:r>
              <a:rPr lang="en-US" altLang="zh-TW" smtClean="0"/>
              <a:t>3.</a:t>
            </a:r>
            <a:r>
              <a:rPr lang="zh-TW" altLang="en-US" smtClean="0"/>
              <a:t>平均處理三十萬種的庫存單位</a:t>
            </a:r>
          </a:p>
        </p:txBody>
      </p:sp>
      <p:pic>
        <p:nvPicPr>
          <p:cNvPr id="29701" name="Picture 9" descr="View Image">
            <a:hlinkClick r:id="rId3"/>
          </p:cNvPr>
          <p:cNvPicPr>
            <a:picLocks noChangeAspect="1" noChangeArrowheads="1"/>
          </p:cNvPicPr>
          <p:nvPr/>
        </p:nvPicPr>
        <p:blipFill>
          <a:blip r:embed="rId4"/>
          <a:srcRect/>
          <a:stretch>
            <a:fillRect/>
          </a:stretch>
        </p:blipFill>
        <p:spPr bwMode="auto">
          <a:xfrm>
            <a:off x="5003800" y="3860800"/>
            <a:ext cx="3600450" cy="2706688"/>
          </a:xfrm>
          <a:prstGeom prst="rect">
            <a:avLst/>
          </a:prstGeom>
          <a:noFill/>
          <a:ln w="9525">
            <a:noFill/>
            <a:miter lim="800000"/>
            <a:headEnd/>
            <a:tailEnd/>
          </a:ln>
        </p:spPr>
      </p:pic>
      <p:pic>
        <p:nvPicPr>
          <p:cNvPr id="29702" name="Picture 11" descr="General Color Chart"/>
          <p:cNvPicPr>
            <a:picLocks noChangeAspect="1" noChangeArrowheads="1"/>
          </p:cNvPicPr>
          <p:nvPr/>
        </p:nvPicPr>
        <p:blipFill>
          <a:blip r:embed="rId5"/>
          <a:srcRect/>
          <a:stretch>
            <a:fillRect/>
          </a:stretch>
        </p:blipFill>
        <p:spPr bwMode="auto">
          <a:xfrm>
            <a:off x="323850" y="3644900"/>
            <a:ext cx="2965450" cy="306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12775" y="228600"/>
            <a:ext cx="8153400" cy="990600"/>
          </a:xfrm>
        </p:spPr>
        <p:txBody>
          <a:bodyPr/>
          <a:lstStyle/>
          <a:p>
            <a:r>
              <a:rPr lang="zh-TW" altLang="en-US" smtClean="0"/>
              <a:t>如何快速時尚</a:t>
            </a:r>
          </a:p>
        </p:txBody>
      </p:sp>
      <p:sp>
        <p:nvSpPr>
          <p:cNvPr id="6" name="投影片編號版面配置區 5"/>
          <p:cNvSpPr>
            <a:spLocks noGrp="1"/>
          </p:cNvSpPr>
          <p:nvPr>
            <p:ph type="sldNum" sz="quarter" idx="12"/>
          </p:nvPr>
        </p:nvSpPr>
        <p:spPr/>
        <p:txBody>
          <a:bodyPr>
            <a:normAutofit fontScale="85000" lnSpcReduction="20000"/>
          </a:bodyPr>
          <a:lstStyle/>
          <a:p>
            <a:pPr>
              <a:defRPr/>
            </a:pPr>
            <a:fld id="{ABCDC1AC-5495-425F-9C0C-60C2B4C056D2}" type="slidenum">
              <a:rPr lang="en-US" altLang="zh-TW"/>
              <a:pPr>
                <a:defRPr/>
              </a:pPr>
              <a:t>22</a:t>
            </a:fld>
            <a:endParaRPr lang="en-US" altLang="zh-TW"/>
          </a:p>
        </p:txBody>
      </p:sp>
      <p:sp>
        <p:nvSpPr>
          <p:cNvPr id="30724" name="Rectangle 3"/>
          <p:cNvSpPr>
            <a:spLocks noGrp="1" noChangeArrowheads="1"/>
          </p:cNvSpPr>
          <p:nvPr>
            <p:ph sz="quarter" idx="1"/>
          </p:nvPr>
        </p:nvSpPr>
        <p:spPr>
          <a:xfrm>
            <a:off x="612775" y="1600200"/>
            <a:ext cx="8153400" cy="4495800"/>
          </a:xfrm>
        </p:spPr>
        <p:txBody>
          <a:bodyPr/>
          <a:lstStyle/>
          <a:p>
            <a:pPr>
              <a:buFontTx/>
              <a:buNone/>
            </a:pPr>
            <a:r>
              <a:rPr lang="en-US" altLang="zh-TW" smtClean="0"/>
              <a:t>1.</a:t>
            </a:r>
            <a:r>
              <a:rPr lang="zh-TW" altLang="en-US" smtClean="0"/>
              <a:t>不斷交換資訊</a:t>
            </a:r>
          </a:p>
          <a:p>
            <a:pPr>
              <a:buFontTx/>
              <a:buNone/>
            </a:pPr>
            <a:r>
              <a:rPr lang="en-US" altLang="zh-TW" smtClean="0"/>
              <a:t>2.</a:t>
            </a:r>
            <a:r>
              <a:rPr lang="zh-TW" altLang="en-US" smtClean="0"/>
              <a:t>避免層層官僚體系</a:t>
            </a:r>
          </a:p>
          <a:p>
            <a:pPr>
              <a:buFontTx/>
              <a:buNone/>
            </a:pPr>
            <a:r>
              <a:rPr lang="en-US" altLang="zh-TW" smtClean="0"/>
              <a:t>3.</a:t>
            </a:r>
            <a:r>
              <a:rPr lang="zh-TW" altLang="en-US" smtClean="0"/>
              <a:t>三個產品線</a:t>
            </a:r>
          </a:p>
          <a:p>
            <a:pPr>
              <a:buFontTx/>
              <a:buNone/>
            </a:pPr>
            <a:r>
              <a:rPr lang="en-US" altLang="zh-TW" smtClean="0"/>
              <a:t>4.PDA</a:t>
            </a:r>
            <a:r>
              <a:rPr lang="zh-TW" altLang="en-US" smtClean="0"/>
              <a:t>的使用促進資訊交換</a:t>
            </a:r>
          </a:p>
          <a:p>
            <a:pPr>
              <a:buFontTx/>
              <a:buNone/>
            </a:pPr>
            <a:r>
              <a:rPr lang="en-US" altLang="zh-TW" smtClean="0"/>
              <a:t>5.</a:t>
            </a:r>
            <a:r>
              <a:rPr lang="zh-TW" altLang="en-US" smtClean="0"/>
              <a:t>緩和</a:t>
            </a:r>
            <a:r>
              <a:rPr lang="en-US" altLang="zh-TW" smtClean="0"/>
              <a:t>〈</a:t>
            </a:r>
            <a:r>
              <a:rPr lang="zh-TW" altLang="en-US" smtClean="0"/>
              <a:t>長鞭效應</a:t>
            </a:r>
            <a:r>
              <a:rPr lang="en-US" altLang="zh-TW" smtClean="0"/>
              <a:t>〉</a:t>
            </a:r>
          </a:p>
          <a:p>
            <a:pPr>
              <a:buFontTx/>
              <a:buNone/>
            </a:pPr>
            <a:r>
              <a:rPr lang="en-US" altLang="zh-TW" smtClean="0"/>
              <a:t>6.</a:t>
            </a:r>
            <a:r>
              <a:rPr lang="zh-TW" altLang="en-US" smtClean="0"/>
              <a:t>製造限量感</a:t>
            </a:r>
          </a:p>
        </p:txBody>
      </p:sp>
      <p:pic>
        <p:nvPicPr>
          <p:cNvPr id="30725" name="Picture 7" descr="-zara-mary-hooper"/>
          <p:cNvPicPr>
            <a:picLocks noChangeAspect="1" noChangeArrowheads="1"/>
          </p:cNvPicPr>
          <p:nvPr/>
        </p:nvPicPr>
        <p:blipFill>
          <a:blip r:embed="rId3"/>
          <a:srcRect/>
          <a:stretch>
            <a:fillRect/>
          </a:stretch>
        </p:blipFill>
        <p:spPr bwMode="auto">
          <a:xfrm>
            <a:off x="4284663" y="4437063"/>
            <a:ext cx="1398587" cy="2189162"/>
          </a:xfrm>
          <a:prstGeom prst="rect">
            <a:avLst/>
          </a:prstGeom>
          <a:noFill/>
          <a:ln w="9525">
            <a:noFill/>
            <a:miter lim="800000"/>
            <a:headEnd/>
            <a:tailEnd/>
          </a:ln>
        </p:spPr>
      </p:pic>
      <p:pic>
        <p:nvPicPr>
          <p:cNvPr id="30726" name="Picture 9" descr="Zara-Print-C10291833"/>
          <p:cNvPicPr>
            <a:picLocks noChangeAspect="1" noChangeArrowheads="1"/>
          </p:cNvPicPr>
          <p:nvPr/>
        </p:nvPicPr>
        <p:blipFill>
          <a:blip r:embed="rId4"/>
          <a:srcRect/>
          <a:stretch>
            <a:fillRect/>
          </a:stretch>
        </p:blipFill>
        <p:spPr bwMode="auto">
          <a:xfrm>
            <a:off x="6076950" y="2571750"/>
            <a:ext cx="306705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2775" y="228600"/>
            <a:ext cx="8153400" cy="990600"/>
          </a:xfrm>
        </p:spPr>
        <p:txBody>
          <a:bodyPr/>
          <a:lstStyle/>
          <a:p>
            <a:r>
              <a:rPr lang="en-US" altLang="zh-TW" smtClean="0"/>
              <a:t>1.</a:t>
            </a:r>
            <a:r>
              <a:rPr lang="zh-TW" altLang="en-US" smtClean="0"/>
              <a:t>不斷交換資訊</a:t>
            </a:r>
          </a:p>
        </p:txBody>
      </p:sp>
      <p:sp>
        <p:nvSpPr>
          <p:cNvPr id="6" name="投影片編號版面配置區 5"/>
          <p:cNvSpPr>
            <a:spLocks noGrp="1"/>
          </p:cNvSpPr>
          <p:nvPr>
            <p:ph type="sldNum" sz="quarter" idx="12"/>
          </p:nvPr>
        </p:nvSpPr>
        <p:spPr/>
        <p:txBody>
          <a:bodyPr>
            <a:normAutofit fontScale="85000" lnSpcReduction="20000"/>
          </a:bodyPr>
          <a:lstStyle/>
          <a:p>
            <a:pPr>
              <a:defRPr/>
            </a:pPr>
            <a:fld id="{F2FDCC40-8C17-4EAB-9F90-38CEFE6342BB}" type="slidenum">
              <a:rPr lang="en-US" altLang="zh-TW"/>
              <a:pPr>
                <a:defRPr/>
              </a:pPr>
              <a:t>23</a:t>
            </a:fld>
            <a:endParaRPr lang="en-US" altLang="zh-TW"/>
          </a:p>
        </p:txBody>
      </p:sp>
      <p:sp>
        <p:nvSpPr>
          <p:cNvPr id="31748" name="Rectangle 3"/>
          <p:cNvSpPr>
            <a:spLocks noGrp="1" noChangeArrowheads="1"/>
          </p:cNvSpPr>
          <p:nvPr>
            <p:ph sz="quarter" idx="1"/>
          </p:nvPr>
        </p:nvSpPr>
        <p:spPr>
          <a:xfrm>
            <a:off x="612775" y="1600200"/>
            <a:ext cx="8153400" cy="4495800"/>
          </a:xfrm>
        </p:spPr>
        <p:txBody>
          <a:bodyPr/>
          <a:lstStyle/>
          <a:p>
            <a:pPr>
              <a:buFontTx/>
              <a:buNone/>
            </a:pPr>
            <a:r>
              <a:rPr lang="zh-TW" altLang="en-US" smtClean="0"/>
              <a:t>顧客→店長→市場專員→設計師→生產線</a:t>
            </a:r>
          </a:p>
          <a:p>
            <a:pPr>
              <a:buFontTx/>
              <a:buNone/>
            </a:pPr>
            <a:r>
              <a:rPr lang="zh-TW" altLang="en-US" smtClean="0"/>
              <a:t>買家→轉包商</a:t>
            </a:r>
          </a:p>
          <a:p>
            <a:pPr>
              <a:buFontTx/>
              <a:buNone/>
            </a:pPr>
            <a:r>
              <a:rPr lang="zh-TW" altLang="en-US" smtClean="0"/>
              <a:t>大型零售店長→批發業者</a:t>
            </a:r>
          </a:p>
          <a:p>
            <a:pPr>
              <a:buFontTx/>
              <a:buNone/>
            </a:pPr>
            <a:endParaRPr lang="en-US" altLang="zh-TW" smtClean="0"/>
          </a:p>
        </p:txBody>
      </p:sp>
      <p:pic>
        <p:nvPicPr>
          <p:cNvPr id="31749" name="Picture 5" descr="800px-HK_CWB_Times_Square_Shop_ZARA_03"/>
          <p:cNvPicPr>
            <a:picLocks noChangeAspect="1" noChangeArrowheads="1"/>
          </p:cNvPicPr>
          <p:nvPr/>
        </p:nvPicPr>
        <p:blipFill>
          <a:blip r:embed="rId3"/>
          <a:srcRect/>
          <a:stretch>
            <a:fillRect/>
          </a:stretch>
        </p:blipFill>
        <p:spPr bwMode="auto">
          <a:xfrm>
            <a:off x="4787900" y="3573463"/>
            <a:ext cx="3738563" cy="2803525"/>
          </a:xfrm>
          <a:prstGeom prst="rect">
            <a:avLst/>
          </a:prstGeom>
          <a:noFill/>
          <a:ln w="9525">
            <a:noFill/>
            <a:miter lim="800000"/>
            <a:headEnd/>
            <a:tailEnd/>
          </a:ln>
        </p:spPr>
      </p:pic>
      <p:pic>
        <p:nvPicPr>
          <p:cNvPr id="31750" name="Picture 7" descr="100342222_66de1a82a9"/>
          <p:cNvPicPr>
            <a:picLocks noChangeAspect="1" noChangeArrowheads="1"/>
          </p:cNvPicPr>
          <p:nvPr/>
        </p:nvPicPr>
        <p:blipFill>
          <a:blip r:embed="rId4"/>
          <a:srcRect/>
          <a:stretch>
            <a:fillRect/>
          </a:stretch>
        </p:blipFill>
        <p:spPr bwMode="auto">
          <a:xfrm>
            <a:off x="468313" y="3860800"/>
            <a:ext cx="3455987" cy="249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2775" y="228600"/>
            <a:ext cx="8153400" cy="990600"/>
          </a:xfrm>
        </p:spPr>
        <p:txBody>
          <a:bodyPr/>
          <a:lstStyle/>
          <a:p>
            <a:r>
              <a:rPr lang="en-US" altLang="zh-TW" smtClean="0"/>
              <a:t>      2.</a:t>
            </a:r>
            <a:r>
              <a:rPr lang="zh-TW" altLang="en-US" smtClean="0"/>
              <a:t>避免層層官僚體系</a:t>
            </a:r>
          </a:p>
        </p:txBody>
      </p:sp>
      <p:sp>
        <p:nvSpPr>
          <p:cNvPr id="7" name="投影片編號版面配置區 6"/>
          <p:cNvSpPr>
            <a:spLocks noGrp="1"/>
          </p:cNvSpPr>
          <p:nvPr>
            <p:ph type="sldNum" sz="quarter" idx="12"/>
          </p:nvPr>
        </p:nvSpPr>
        <p:spPr/>
        <p:txBody>
          <a:bodyPr>
            <a:normAutofit fontScale="85000" lnSpcReduction="20000"/>
          </a:bodyPr>
          <a:lstStyle/>
          <a:p>
            <a:pPr>
              <a:defRPr/>
            </a:pPr>
            <a:fld id="{3307CBE9-9D1B-45A8-86AC-6BF7B8FF8179}" type="slidenum">
              <a:rPr lang="en-US" altLang="zh-TW"/>
              <a:pPr>
                <a:defRPr/>
              </a:pPr>
              <a:t>24</a:t>
            </a:fld>
            <a:endParaRPr lang="en-US" altLang="zh-TW"/>
          </a:p>
        </p:txBody>
      </p:sp>
      <p:sp>
        <p:nvSpPr>
          <p:cNvPr id="32772" name="Rectangle 3"/>
          <p:cNvSpPr>
            <a:spLocks noGrp="1" noChangeArrowheads="1"/>
          </p:cNvSpPr>
          <p:nvPr>
            <p:ph sz="quarter" idx="1"/>
          </p:nvPr>
        </p:nvSpPr>
        <p:spPr>
          <a:xfrm>
            <a:off x="612775" y="1600200"/>
            <a:ext cx="8153400" cy="4495800"/>
          </a:xfrm>
        </p:spPr>
        <p:txBody>
          <a:bodyPr/>
          <a:lstStyle/>
          <a:p>
            <a:pPr>
              <a:buFontTx/>
              <a:buNone/>
            </a:pPr>
            <a:r>
              <a:rPr lang="en-US" altLang="zh-TW" smtClean="0"/>
              <a:t>   </a:t>
            </a:r>
            <a:r>
              <a:rPr lang="zh-TW" altLang="en-US" smtClean="0"/>
              <a:t>組織結構都是為了設計、生產、配銷、  零售業者，直接傳送交流資訊。</a:t>
            </a:r>
          </a:p>
        </p:txBody>
      </p:sp>
      <p:pic>
        <p:nvPicPr>
          <p:cNvPr id="32773" name="Picture 5" descr="baner_quienes"/>
          <p:cNvPicPr>
            <a:picLocks noChangeAspect="1" noChangeArrowheads="1"/>
          </p:cNvPicPr>
          <p:nvPr/>
        </p:nvPicPr>
        <p:blipFill>
          <a:blip r:embed="rId3"/>
          <a:srcRect/>
          <a:stretch>
            <a:fillRect/>
          </a:stretch>
        </p:blipFill>
        <p:spPr bwMode="auto">
          <a:xfrm>
            <a:off x="3721100" y="5200650"/>
            <a:ext cx="5422900" cy="1657350"/>
          </a:xfrm>
          <a:prstGeom prst="rect">
            <a:avLst/>
          </a:prstGeom>
          <a:noFill/>
          <a:ln w="9525">
            <a:noFill/>
            <a:miter lim="800000"/>
            <a:headEnd/>
            <a:tailEnd/>
          </a:ln>
        </p:spPr>
      </p:pic>
      <p:pic>
        <p:nvPicPr>
          <p:cNvPr id="32774" name="Picture 6" descr="factory_zara"/>
          <p:cNvPicPr>
            <a:picLocks noChangeAspect="1" noChangeArrowheads="1"/>
          </p:cNvPicPr>
          <p:nvPr/>
        </p:nvPicPr>
        <p:blipFill>
          <a:blip r:embed="rId4"/>
          <a:srcRect/>
          <a:stretch>
            <a:fillRect/>
          </a:stretch>
        </p:blipFill>
        <p:spPr bwMode="auto">
          <a:xfrm>
            <a:off x="0" y="2708275"/>
            <a:ext cx="3810000" cy="3035300"/>
          </a:xfrm>
          <a:prstGeom prst="rect">
            <a:avLst/>
          </a:prstGeom>
          <a:noFill/>
          <a:ln w="9525">
            <a:noFill/>
            <a:miter lim="800000"/>
            <a:headEnd/>
            <a:tailEnd/>
          </a:ln>
        </p:spPr>
      </p:pic>
      <p:pic>
        <p:nvPicPr>
          <p:cNvPr id="32775" name="Picture 8" descr="galicia-mapZara的根據地：加利西亞地區／圖中綠色地方"/>
          <p:cNvPicPr>
            <a:picLocks noChangeAspect="1" noChangeArrowheads="1"/>
          </p:cNvPicPr>
          <p:nvPr/>
        </p:nvPicPr>
        <p:blipFill>
          <a:blip r:embed="rId5"/>
          <a:srcRect/>
          <a:stretch>
            <a:fillRect/>
          </a:stretch>
        </p:blipFill>
        <p:spPr bwMode="auto">
          <a:xfrm>
            <a:off x="5219700" y="2852738"/>
            <a:ext cx="2684463"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2775" y="228600"/>
            <a:ext cx="8153400" cy="990600"/>
          </a:xfrm>
        </p:spPr>
        <p:txBody>
          <a:bodyPr/>
          <a:lstStyle/>
          <a:p>
            <a:r>
              <a:rPr lang="en-US" altLang="zh-TW" smtClean="0"/>
              <a:t>3.</a:t>
            </a:r>
            <a:r>
              <a:rPr lang="zh-TW" altLang="en-US" smtClean="0"/>
              <a:t>三個產品線</a:t>
            </a:r>
          </a:p>
        </p:txBody>
      </p:sp>
      <p:sp>
        <p:nvSpPr>
          <p:cNvPr id="8" name="投影片編號版面配置區 7"/>
          <p:cNvSpPr>
            <a:spLocks noGrp="1"/>
          </p:cNvSpPr>
          <p:nvPr>
            <p:ph type="sldNum" sz="quarter" idx="12"/>
          </p:nvPr>
        </p:nvSpPr>
        <p:spPr/>
        <p:txBody>
          <a:bodyPr>
            <a:normAutofit fontScale="85000" lnSpcReduction="20000"/>
          </a:bodyPr>
          <a:lstStyle/>
          <a:p>
            <a:pPr>
              <a:defRPr/>
            </a:pPr>
            <a:fld id="{013AB5BA-CA53-40CC-BCAB-1E015811228F}" type="slidenum">
              <a:rPr lang="en-US" altLang="zh-TW"/>
              <a:pPr>
                <a:defRPr/>
              </a:pPr>
              <a:t>25</a:t>
            </a:fld>
            <a:endParaRPr lang="en-US" altLang="zh-TW"/>
          </a:p>
        </p:txBody>
      </p:sp>
      <p:sp>
        <p:nvSpPr>
          <p:cNvPr id="33796" name="Rectangle 3"/>
          <p:cNvSpPr>
            <a:spLocks noGrp="1" noChangeArrowheads="1"/>
          </p:cNvSpPr>
          <p:nvPr>
            <p:ph sz="quarter" idx="1"/>
          </p:nvPr>
        </p:nvSpPr>
        <p:spPr>
          <a:xfrm>
            <a:off x="612775" y="1600200"/>
            <a:ext cx="8153400" cy="4495800"/>
          </a:xfrm>
        </p:spPr>
        <p:txBody>
          <a:bodyPr/>
          <a:lstStyle/>
          <a:p>
            <a:pPr>
              <a:buFontTx/>
              <a:buNone/>
            </a:pPr>
            <a:r>
              <a:rPr lang="zh-TW" altLang="en-US" smtClean="0"/>
              <a:t>女性服飾、男性服飾、童裝</a:t>
            </a:r>
          </a:p>
          <a:p>
            <a:pPr>
              <a:buFontTx/>
              <a:buNone/>
            </a:pPr>
            <a:r>
              <a:rPr lang="zh-TW" altLang="en-US" smtClean="0"/>
              <a:t>三個平行，而且作業上各自不同的產品群</a:t>
            </a:r>
          </a:p>
          <a:p>
            <a:pPr>
              <a:buFontTx/>
              <a:buNone/>
            </a:pPr>
            <a:endParaRPr lang="en-US" altLang="zh-TW" smtClean="0"/>
          </a:p>
        </p:txBody>
      </p:sp>
      <p:pic>
        <p:nvPicPr>
          <p:cNvPr id="33797" name="Picture 4" descr="200px-Zara"/>
          <p:cNvPicPr>
            <a:picLocks noChangeAspect="1" noChangeArrowheads="1"/>
          </p:cNvPicPr>
          <p:nvPr/>
        </p:nvPicPr>
        <p:blipFill>
          <a:blip r:embed="rId3"/>
          <a:srcRect/>
          <a:stretch>
            <a:fillRect/>
          </a:stretch>
        </p:blipFill>
        <p:spPr bwMode="auto">
          <a:xfrm>
            <a:off x="755650" y="3141663"/>
            <a:ext cx="2540000" cy="596900"/>
          </a:xfrm>
          <a:prstGeom prst="rect">
            <a:avLst/>
          </a:prstGeom>
          <a:noFill/>
          <a:ln w="9525">
            <a:noFill/>
            <a:miter lim="800000"/>
            <a:headEnd/>
            <a:tailEnd/>
          </a:ln>
        </p:spPr>
      </p:pic>
      <p:pic>
        <p:nvPicPr>
          <p:cNvPr id="33798" name="Picture 9" descr="W020080414425720502807"/>
          <p:cNvPicPr>
            <a:picLocks noChangeAspect="1" noChangeArrowheads="1"/>
          </p:cNvPicPr>
          <p:nvPr/>
        </p:nvPicPr>
        <p:blipFill>
          <a:blip r:embed="rId4"/>
          <a:srcRect/>
          <a:stretch>
            <a:fillRect/>
          </a:stretch>
        </p:blipFill>
        <p:spPr bwMode="auto">
          <a:xfrm>
            <a:off x="3635375" y="4365625"/>
            <a:ext cx="2857500" cy="2286000"/>
          </a:xfrm>
          <a:prstGeom prst="rect">
            <a:avLst/>
          </a:prstGeom>
          <a:noFill/>
          <a:ln w="9525">
            <a:noFill/>
            <a:miter lim="800000"/>
            <a:headEnd/>
            <a:tailEnd/>
          </a:ln>
        </p:spPr>
      </p:pic>
      <p:pic>
        <p:nvPicPr>
          <p:cNvPr id="33799" name="Picture 10" descr="2006117103843979"/>
          <p:cNvPicPr>
            <a:picLocks noChangeAspect="1" noChangeArrowheads="1"/>
          </p:cNvPicPr>
          <p:nvPr/>
        </p:nvPicPr>
        <p:blipFill>
          <a:blip r:embed="rId5"/>
          <a:srcRect/>
          <a:stretch>
            <a:fillRect/>
          </a:stretch>
        </p:blipFill>
        <p:spPr bwMode="auto">
          <a:xfrm>
            <a:off x="0" y="4365625"/>
            <a:ext cx="3529013" cy="2243138"/>
          </a:xfrm>
          <a:prstGeom prst="rect">
            <a:avLst/>
          </a:prstGeom>
          <a:noFill/>
          <a:ln w="9525">
            <a:noFill/>
            <a:miter lim="800000"/>
            <a:headEnd/>
            <a:tailEnd/>
          </a:ln>
        </p:spPr>
      </p:pic>
      <p:pic>
        <p:nvPicPr>
          <p:cNvPr id="33800" name="Picture 12" descr="W020080414495927674956"/>
          <p:cNvPicPr>
            <a:picLocks noChangeAspect="1" noChangeArrowheads="1"/>
          </p:cNvPicPr>
          <p:nvPr/>
        </p:nvPicPr>
        <p:blipFill>
          <a:blip r:embed="rId6"/>
          <a:srcRect/>
          <a:stretch>
            <a:fillRect/>
          </a:stretch>
        </p:blipFill>
        <p:spPr bwMode="auto">
          <a:xfrm>
            <a:off x="6659563" y="3500438"/>
            <a:ext cx="2289175" cy="321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2775" y="228600"/>
            <a:ext cx="8153400" cy="990600"/>
          </a:xfrm>
        </p:spPr>
        <p:txBody>
          <a:bodyPr/>
          <a:lstStyle/>
          <a:p>
            <a:r>
              <a:rPr lang="en-US" altLang="zh-TW" smtClean="0"/>
              <a:t> 4.PDA</a:t>
            </a:r>
            <a:r>
              <a:rPr lang="zh-TW" altLang="en-US" smtClean="0"/>
              <a:t>的使用促進資訊交換</a:t>
            </a:r>
          </a:p>
        </p:txBody>
      </p:sp>
      <p:sp>
        <p:nvSpPr>
          <p:cNvPr id="9" name="投影片編號版面配置區 8"/>
          <p:cNvSpPr>
            <a:spLocks noGrp="1"/>
          </p:cNvSpPr>
          <p:nvPr>
            <p:ph type="sldNum" sz="quarter" idx="12"/>
          </p:nvPr>
        </p:nvSpPr>
        <p:spPr/>
        <p:txBody>
          <a:bodyPr>
            <a:normAutofit fontScale="85000" lnSpcReduction="20000"/>
          </a:bodyPr>
          <a:lstStyle/>
          <a:p>
            <a:pPr>
              <a:defRPr/>
            </a:pPr>
            <a:fld id="{334C7602-1AD9-4359-8077-D4C27A310C18}" type="slidenum">
              <a:rPr lang="en-US" altLang="zh-TW"/>
              <a:pPr>
                <a:defRPr/>
              </a:pPr>
              <a:t>26</a:t>
            </a:fld>
            <a:endParaRPr lang="en-US" altLang="zh-TW"/>
          </a:p>
        </p:txBody>
      </p:sp>
      <p:sp>
        <p:nvSpPr>
          <p:cNvPr id="34820" name="Rectangle 3"/>
          <p:cNvSpPr>
            <a:spLocks noGrp="1" noChangeArrowheads="1"/>
          </p:cNvSpPr>
          <p:nvPr>
            <p:ph sz="quarter" idx="1"/>
          </p:nvPr>
        </p:nvSpPr>
        <p:spPr>
          <a:xfrm>
            <a:off x="612775" y="1600200"/>
            <a:ext cx="8153400" cy="4495800"/>
          </a:xfrm>
        </p:spPr>
        <p:txBody>
          <a:bodyPr/>
          <a:lstStyle/>
          <a:p>
            <a:r>
              <a:rPr lang="zh-TW" altLang="en-US" smtClean="0"/>
              <a:t>訂製特別的</a:t>
            </a:r>
            <a:r>
              <a:rPr lang="en-US" altLang="zh-TW" smtClean="0"/>
              <a:t>PDA</a:t>
            </a:r>
            <a:r>
              <a:rPr lang="zh-TW" altLang="en-US" smtClean="0"/>
              <a:t>協助零售店跟總部的市場專員連絡</a:t>
            </a:r>
          </a:p>
        </p:txBody>
      </p:sp>
      <p:pic>
        <p:nvPicPr>
          <p:cNvPr id="34821" name="Picture 5" descr="HP_PDA"/>
          <p:cNvPicPr>
            <a:picLocks noChangeAspect="1" noChangeArrowheads="1"/>
          </p:cNvPicPr>
          <p:nvPr/>
        </p:nvPicPr>
        <p:blipFill>
          <a:blip r:embed="rId3"/>
          <a:srcRect/>
          <a:stretch>
            <a:fillRect/>
          </a:stretch>
        </p:blipFill>
        <p:spPr bwMode="auto">
          <a:xfrm>
            <a:off x="323850" y="4076700"/>
            <a:ext cx="2233613" cy="2233613"/>
          </a:xfrm>
          <a:prstGeom prst="rect">
            <a:avLst/>
          </a:prstGeom>
          <a:noFill/>
          <a:ln w="9525">
            <a:noFill/>
            <a:miter lim="800000"/>
            <a:headEnd/>
            <a:tailEnd/>
          </a:ln>
        </p:spPr>
      </p:pic>
      <p:pic>
        <p:nvPicPr>
          <p:cNvPr id="34822" name="Picture 6" descr="ba174e281f6cac6a"/>
          <p:cNvPicPr>
            <a:picLocks noChangeAspect="1" noChangeArrowheads="1"/>
          </p:cNvPicPr>
          <p:nvPr/>
        </p:nvPicPr>
        <p:blipFill>
          <a:blip r:embed="rId4"/>
          <a:srcRect/>
          <a:stretch>
            <a:fillRect/>
          </a:stretch>
        </p:blipFill>
        <p:spPr bwMode="auto">
          <a:xfrm>
            <a:off x="4140200" y="3933825"/>
            <a:ext cx="1963738" cy="2605088"/>
          </a:xfrm>
          <a:prstGeom prst="rect">
            <a:avLst/>
          </a:prstGeom>
          <a:noFill/>
          <a:ln w="9525">
            <a:noFill/>
            <a:miter lim="800000"/>
            <a:headEnd/>
            <a:tailEnd/>
          </a:ln>
        </p:spPr>
      </p:pic>
      <p:sp>
        <p:nvSpPr>
          <p:cNvPr id="34823" name="Rectangle 7"/>
          <p:cNvSpPr>
            <a:spLocks noChangeArrowheads="1"/>
          </p:cNvSpPr>
          <p:nvPr/>
        </p:nvSpPr>
        <p:spPr bwMode="auto">
          <a:xfrm>
            <a:off x="2411413" y="4581525"/>
            <a:ext cx="2376487" cy="1006475"/>
          </a:xfrm>
          <a:prstGeom prst="rect">
            <a:avLst/>
          </a:prstGeom>
          <a:noFill/>
          <a:ln w="9525">
            <a:noFill/>
            <a:miter lim="800000"/>
            <a:headEnd/>
            <a:tailEnd/>
          </a:ln>
        </p:spPr>
        <p:txBody>
          <a:bodyPr>
            <a:spAutoFit/>
          </a:bodyPr>
          <a:lstStyle/>
          <a:p>
            <a:r>
              <a:rPr kumimoji="0" lang="en-US" altLang="zh-TW" sz="6000" b="1">
                <a:solidFill>
                  <a:srgbClr val="008000"/>
                </a:solidFill>
                <a:latin typeface="Tw Cen MT" pitchFamily="34" charset="0"/>
                <a:ea typeface="微軟正黑體" pitchFamily="34" charset="-120"/>
              </a:rPr>
              <a:t>→</a:t>
            </a:r>
          </a:p>
        </p:txBody>
      </p:sp>
      <p:pic>
        <p:nvPicPr>
          <p:cNvPr id="34824" name="Picture 8" descr="424ef2354420df32"/>
          <p:cNvPicPr>
            <a:picLocks noChangeAspect="1" noChangeArrowheads="1"/>
          </p:cNvPicPr>
          <p:nvPr/>
        </p:nvPicPr>
        <p:blipFill>
          <a:blip r:embed="rId5"/>
          <a:srcRect/>
          <a:stretch>
            <a:fillRect/>
          </a:stretch>
        </p:blipFill>
        <p:spPr bwMode="auto">
          <a:xfrm>
            <a:off x="7019925" y="3357563"/>
            <a:ext cx="1381125" cy="914400"/>
          </a:xfrm>
          <a:prstGeom prst="rect">
            <a:avLst/>
          </a:prstGeom>
          <a:noFill/>
          <a:ln w="9525">
            <a:noFill/>
            <a:miter lim="800000"/>
            <a:headEnd/>
            <a:tailEnd/>
          </a:ln>
        </p:spPr>
      </p:pic>
      <p:pic>
        <p:nvPicPr>
          <p:cNvPr id="34825" name="Picture 9" descr="a12"/>
          <p:cNvPicPr>
            <a:picLocks noChangeAspect="1" noChangeArrowheads="1"/>
          </p:cNvPicPr>
          <p:nvPr/>
        </p:nvPicPr>
        <p:blipFill>
          <a:blip r:embed="rId6"/>
          <a:srcRect/>
          <a:stretch>
            <a:fillRect/>
          </a:stretch>
        </p:blipFill>
        <p:spPr bwMode="auto">
          <a:xfrm>
            <a:off x="6227763" y="4781550"/>
            <a:ext cx="2916237"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12775" y="228600"/>
            <a:ext cx="8153400" cy="990600"/>
          </a:xfrm>
        </p:spPr>
        <p:txBody>
          <a:bodyPr/>
          <a:lstStyle/>
          <a:p>
            <a:r>
              <a:rPr lang="en-US" altLang="zh-TW" smtClean="0"/>
              <a:t>       5.</a:t>
            </a:r>
            <a:r>
              <a:rPr lang="zh-TW" altLang="en-US" smtClean="0"/>
              <a:t>緩和</a:t>
            </a:r>
            <a:r>
              <a:rPr lang="en-US" altLang="zh-TW" smtClean="0"/>
              <a:t>〈</a:t>
            </a:r>
            <a:r>
              <a:rPr lang="zh-TW" altLang="en-US" smtClean="0"/>
              <a:t>長鞭效應</a:t>
            </a:r>
            <a:r>
              <a:rPr lang="en-US" altLang="zh-TW" smtClean="0"/>
              <a:t>〉</a:t>
            </a:r>
          </a:p>
        </p:txBody>
      </p:sp>
      <p:sp>
        <p:nvSpPr>
          <p:cNvPr id="6" name="投影片編號版面配置區 5"/>
          <p:cNvSpPr>
            <a:spLocks noGrp="1"/>
          </p:cNvSpPr>
          <p:nvPr>
            <p:ph type="sldNum" sz="quarter" idx="12"/>
          </p:nvPr>
        </p:nvSpPr>
        <p:spPr/>
        <p:txBody>
          <a:bodyPr>
            <a:normAutofit fontScale="85000" lnSpcReduction="20000"/>
          </a:bodyPr>
          <a:lstStyle/>
          <a:p>
            <a:pPr>
              <a:defRPr/>
            </a:pPr>
            <a:fld id="{D872DB60-4A42-4640-BF83-7E931B016936}" type="slidenum">
              <a:rPr lang="en-US" altLang="zh-TW"/>
              <a:pPr>
                <a:defRPr/>
              </a:pPr>
              <a:t>27</a:t>
            </a:fld>
            <a:endParaRPr lang="en-US" altLang="zh-TW"/>
          </a:p>
        </p:txBody>
      </p:sp>
      <p:sp>
        <p:nvSpPr>
          <p:cNvPr id="35844" name="Rectangle 3"/>
          <p:cNvSpPr>
            <a:spLocks noGrp="1" noChangeArrowheads="1"/>
          </p:cNvSpPr>
          <p:nvPr>
            <p:ph sz="quarter" idx="1"/>
          </p:nvPr>
        </p:nvSpPr>
        <p:spPr>
          <a:xfrm>
            <a:off x="612775" y="1600200"/>
            <a:ext cx="8153400" cy="4495800"/>
          </a:xfrm>
        </p:spPr>
        <p:txBody>
          <a:bodyPr/>
          <a:lstStyle/>
          <a:p>
            <a:r>
              <a:rPr lang="zh-TW" altLang="en-US" smtClean="0"/>
              <a:t>長鞭效應</a:t>
            </a:r>
            <a:r>
              <a:rPr lang="en-US" altLang="zh-TW" smtClean="0"/>
              <a:t>—</a:t>
            </a:r>
            <a:r>
              <a:rPr lang="zh-TW" altLang="en-US" smtClean="0"/>
              <a:t>意指供應鏈以及所有開放迴圈的資訊系統會將一個小混亂放大的傾向</a:t>
            </a:r>
          </a:p>
          <a:p>
            <a:r>
              <a:rPr lang="zh-TW" altLang="en-US" smtClean="0"/>
              <a:t>不必像業界因為過度生產而必須拍賣或打折</a:t>
            </a:r>
          </a:p>
        </p:txBody>
      </p:sp>
      <p:pic>
        <p:nvPicPr>
          <p:cNvPr id="35845" name="Picture 6" descr="2755538972_96b6745545"/>
          <p:cNvPicPr>
            <a:picLocks noChangeAspect="1" noChangeArrowheads="1"/>
          </p:cNvPicPr>
          <p:nvPr/>
        </p:nvPicPr>
        <p:blipFill>
          <a:blip r:embed="rId3"/>
          <a:srcRect/>
          <a:stretch>
            <a:fillRect/>
          </a:stretch>
        </p:blipFill>
        <p:spPr bwMode="auto">
          <a:xfrm>
            <a:off x="4716463" y="3933825"/>
            <a:ext cx="3997325" cy="2678113"/>
          </a:xfrm>
          <a:prstGeom prst="rect">
            <a:avLst/>
          </a:prstGeom>
          <a:noFill/>
          <a:ln w="9525">
            <a:noFill/>
            <a:miter lim="800000"/>
            <a:headEnd/>
            <a:tailEnd/>
          </a:ln>
        </p:spPr>
      </p:pic>
      <p:pic>
        <p:nvPicPr>
          <p:cNvPr id="35846" name="Picture 7" descr="3b0efe7b2430f33c"/>
          <p:cNvPicPr>
            <a:picLocks noChangeAspect="1" noChangeArrowheads="1"/>
          </p:cNvPicPr>
          <p:nvPr/>
        </p:nvPicPr>
        <p:blipFill>
          <a:blip r:embed="rId4"/>
          <a:srcRect/>
          <a:stretch>
            <a:fillRect/>
          </a:stretch>
        </p:blipFill>
        <p:spPr bwMode="auto">
          <a:xfrm>
            <a:off x="468313" y="4005263"/>
            <a:ext cx="3455987" cy="2573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12775" y="228600"/>
            <a:ext cx="8153400" cy="990600"/>
          </a:xfrm>
        </p:spPr>
        <p:txBody>
          <a:bodyPr/>
          <a:lstStyle/>
          <a:p>
            <a:r>
              <a:rPr lang="en-US" altLang="zh-TW" smtClean="0"/>
              <a:t>6.</a:t>
            </a:r>
            <a:r>
              <a:rPr lang="zh-TW" altLang="en-US" smtClean="0"/>
              <a:t>製造限量感</a:t>
            </a:r>
          </a:p>
        </p:txBody>
      </p:sp>
      <p:sp>
        <p:nvSpPr>
          <p:cNvPr id="8" name="投影片編號版面配置區 7"/>
          <p:cNvSpPr>
            <a:spLocks noGrp="1"/>
          </p:cNvSpPr>
          <p:nvPr>
            <p:ph type="sldNum" sz="quarter" idx="12"/>
          </p:nvPr>
        </p:nvSpPr>
        <p:spPr/>
        <p:txBody>
          <a:bodyPr>
            <a:normAutofit fontScale="85000" lnSpcReduction="20000"/>
          </a:bodyPr>
          <a:lstStyle/>
          <a:p>
            <a:pPr>
              <a:defRPr/>
            </a:pPr>
            <a:fld id="{3D2ED49D-4F44-4EB2-9146-D98D9B1B8C60}" type="slidenum">
              <a:rPr lang="en-US" altLang="zh-TW"/>
              <a:pPr>
                <a:defRPr/>
              </a:pPr>
              <a:t>28</a:t>
            </a:fld>
            <a:endParaRPr lang="en-US" altLang="zh-TW"/>
          </a:p>
        </p:txBody>
      </p:sp>
      <p:sp>
        <p:nvSpPr>
          <p:cNvPr id="36868" name="Rectangle 3"/>
          <p:cNvSpPr>
            <a:spLocks noGrp="1" noChangeArrowheads="1"/>
          </p:cNvSpPr>
          <p:nvPr>
            <p:ph sz="quarter" idx="1"/>
          </p:nvPr>
        </p:nvSpPr>
        <p:spPr>
          <a:xfrm>
            <a:off x="612775" y="1600200"/>
            <a:ext cx="8153400" cy="4495800"/>
          </a:xfrm>
        </p:spPr>
        <p:txBody>
          <a:bodyPr/>
          <a:lstStyle/>
          <a:p>
            <a:pPr>
              <a:buFontTx/>
              <a:buNone/>
            </a:pPr>
            <a:r>
              <a:rPr lang="zh-TW" altLang="en-US" smtClean="0"/>
              <a:t>運用</a:t>
            </a:r>
            <a:r>
              <a:rPr lang="en-US" altLang="zh-TW" smtClean="0"/>
              <a:t>〈</a:t>
            </a:r>
            <a:r>
              <a:rPr lang="zh-TW" altLang="en-US" smtClean="0"/>
              <a:t>缺貨</a:t>
            </a:r>
            <a:r>
              <a:rPr lang="en-US" altLang="zh-TW" smtClean="0"/>
              <a:t>〉</a:t>
            </a:r>
            <a:r>
              <a:rPr lang="zh-TW" altLang="en-US" smtClean="0"/>
              <a:t>的方式</a:t>
            </a:r>
          </a:p>
          <a:p>
            <a:pPr>
              <a:buFontTx/>
              <a:buNone/>
            </a:pPr>
            <a:r>
              <a:rPr lang="zh-TW" altLang="en-US" smtClean="0"/>
              <a:t>上架二至三週後賣不出去的衣服移至他處</a:t>
            </a:r>
          </a:p>
        </p:txBody>
      </p:sp>
      <p:pic>
        <p:nvPicPr>
          <p:cNvPr id="36869" name="Picture 5" descr="cadena_zara_i09"/>
          <p:cNvPicPr>
            <a:picLocks noChangeAspect="1" noChangeArrowheads="1"/>
          </p:cNvPicPr>
          <p:nvPr/>
        </p:nvPicPr>
        <p:blipFill>
          <a:blip r:embed="rId3"/>
          <a:srcRect/>
          <a:stretch>
            <a:fillRect/>
          </a:stretch>
        </p:blipFill>
        <p:spPr bwMode="auto">
          <a:xfrm>
            <a:off x="4787900" y="3789363"/>
            <a:ext cx="2124075" cy="2819400"/>
          </a:xfrm>
          <a:prstGeom prst="rect">
            <a:avLst/>
          </a:prstGeom>
          <a:noFill/>
          <a:ln w="9525">
            <a:noFill/>
            <a:miter lim="800000"/>
            <a:headEnd/>
            <a:tailEnd/>
          </a:ln>
        </p:spPr>
      </p:pic>
      <p:pic>
        <p:nvPicPr>
          <p:cNvPr id="36870" name="Picture 10" descr="Zara"/>
          <p:cNvPicPr>
            <a:picLocks noChangeAspect="1" noChangeArrowheads="1"/>
          </p:cNvPicPr>
          <p:nvPr/>
        </p:nvPicPr>
        <p:blipFill>
          <a:blip r:embed="rId4"/>
          <a:srcRect/>
          <a:stretch>
            <a:fillRect/>
          </a:stretch>
        </p:blipFill>
        <p:spPr bwMode="auto">
          <a:xfrm>
            <a:off x="179388" y="4292600"/>
            <a:ext cx="2736850" cy="2219325"/>
          </a:xfrm>
          <a:prstGeom prst="rect">
            <a:avLst/>
          </a:prstGeom>
          <a:noFill/>
          <a:ln w="9525">
            <a:noFill/>
            <a:miter lim="800000"/>
            <a:headEnd/>
            <a:tailEnd/>
          </a:ln>
        </p:spPr>
      </p:pic>
      <p:pic>
        <p:nvPicPr>
          <p:cNvPr id="36871" name="Picture 12" descr="zara москва"/>
          <p:cNvPicPr>
            <a:picLocks noChangeAspect="1" noChangeArrowheads="1"/>
          </p:cNvPicPr>
          <p:nvPr/>
        </p:nvPicPr>
        <p:blipFill>
          <a:blip r:embed="rId5"/>
          <a:srcRect/>
          <a:stretch>
            <a:fillRect/>
          </a:stretch>
        </p:blipFill>
        <p:spPr bwMode="auto">
          <a:xfrm>
            <a:off x="2987675" y="3429000"/>
            <a:ext cx="1817688" cy="3160713"/>
          </a:xfrm>
          <a:prstGeom prst="rect">
            <a:avLst/>
          </a:prstGeom>
          <a:noFill/>
          <a:ln w="9525">
            <a:noFill/>
            <a:miter lim="800000"/>
            <a:headEnd/>
            <a:tailEnd/>
          </a:ln>
        </p:spPr>
      </p:pic>
      <p:pic>
        <p:nvPicPr>
          <p:cNvPr id="36872" name="Picture 13" descr="eur_erco_zara_solut_1_4_"/>
          <p:cNvPicPr>
            <a:picLocks noChangeAspect="1" noChangeArrowheads="1"/>
          </p:cNvPicPr>
          <p:nvPr/>
        </p:nvPicPr>
        <p:blipFill>
          <a:blip r:embed="rId6"/>
          <a:srcRect/>
          <a:stretch>
            <a:fillRect/>
          </a:stretch>
        </p:blipFill>
        <p:spPr bwMode="auto">
          <a:xfrm>
            <a:off x="6604000" y="4365625"/>
            <a:ext cx="2540000" cy="189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ctrTitle"/>
          </p:nvPr>
        </p:nvSpPr>
        <p:spPr>
          <a:xfrm>
            <a:off x="1116013" y="1773238"/>
            <a:ext cx="7272337" cy="1397000"/>
          </a:xfrm>
        </p:spPr>
        <p:txBody>
          <a:bodyPr>
            <a:normAutofit/>
          </a:bodyPr>
          <a:lstStyle/>
          <a:p>
            <a:pPr fontAlgn="auto">
              <a:spcAft>
                <a:spcPts val="0"/>
              </a:spcAft>
              <a:defRPr/>
            </a:pPr>
            <a:r>
              <a:rPr lang="zh-TW" altLang="en-US" dirty="0" smtClean="0">
                <a:latin typeface="標楷體" pitchFamily="65" charset="-120"/>
                <a:ea typeface="標楷體" pitchFamily="65" charset="-120"/>
              </a:rPr>
              <a:t>謹守嚴格的供應鏈運作節奏</a:t>
            </a:r>
          </a:p>
        </p:txBody>
      </p:sp>
      <p:sp>
        <p:nvSpPr>
          <p:cNvPr id="37891" name="副標題 2"/>
          <p:cNvSpPr>
            <a:spLocks noGrp="1"/>
          </p:cNvSpPr>
          <p:nvPr>
            <p:ph type="subTitle" idx="1"/>
          </p:nvPr>
        </p:nvSpPr>
        <p:spPr>
          <a:xfrm>
            <a:off x="2362200" y="6049963"/>
            <a:ext cx="6705600" cy="685800"/>
          </a:xfrm>
        </p:spPr>
        <p:txBody>
          <a:bodyPr/>
          <a:lstStyle/>
          <a:p>
            <a:pPr>
              <a:buFont typeface="Arial" charset="0"/>
              <a:buNone/>
            </a:pPr>
            <a:endParaRPr lang="zh-TW" altLang="en-US" smtClean="0"/>
          </a:p>
        </p:txBody>
      </p:sp>
      <p:sp>
        <p:nvSpPr>
          <p:cNvPr id="37892" name="投影片編號版面配置區 3"/>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1AA208A0-AF58-4D91-907F-B2708E7E6638}" type="slidenum">
              <a:rPr lang="en-US" altLang="zh-TW"/>
              <a:pPr fontAlgn="base">
                <a:spcBef>
                  <a:spcPct val="0"/>
                </a:spcBef>
                <a:spcAft>
                  <a:spcPct val="0"/>
                </a:spcAft>
              </a:pPr>
              <a:t>29</a:t>
            </a:fld>
            <a:endParaRPr lang="en-US" altLang="zh-TW"/>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a:t>
            </a:r>
            <a:r>
              <a:rPr lang="zh-TW" altLang="zh-TW" b="1" smtClean="0">
                <a:latin typeface="微軟正黑體" pitchFamily="34" charset="-120"/>
              </a:rPr>
              <a:t>全球服飾產業趨勢</a:t>
            </a:r>
            <a:endParaRPr lang="zh-TW" altLang="en-US" b="1" smtClean="0">
              <a:latin typeface="微軟正黑體" pitchFamily="34" charset="-120"/>
            </a:endParaRPr>
          </a:p>
        </p:txBody>
      </p:sp>
      <p:sp>
        <p:nvSpPr>
          <p:cNvPr id="3" name="內容版面配置區 2"/>
          <p:cNvSpPr>
            <a:spLocks noGrp="1"/>
          </p:cNvSpPr>
          <p:nvPr>
            <p:ph sz="quarter" idx="1"/>
          </p:nvPr>
        </p:nvSpPr>
        <p:spPr>
          <a:xfrm>
            <a:off x="612775" y="1600200"/>
            <a:ext cx="8153400" cy="4495800"/>
          </a:xfrm>
        </p:spPr>
        <p:txBody>
          <a:bodyPr rtlCol="0">
            <a:normAutofit lnSpcReduction="10000"/>
          </a:bodyPr>
          <a:lstStyle/>
          <a:p>
            <a:pPr marL="320040" indent="-320040" fontAlgn="auto">
              <a:lnSpc>
                <a:spcPct val="150000"/>
              </a:lnSpc>
              <a:spcAft>
                <a:spcPts val="0"/>
              </a:spcAft>
              <a:buFont typeface="Arial" pitchFamily="34" charset="0"/>
              <a:buChar char="•"/>
              <a:defRPr/>
            </a:pPr>
            <a:r>
              <a:rPr lang="zh-TW" altLang="en-US" dirty="0" smtClean="0">
                <a:latin typeface="微軟正黑體" pitchFamily="34" charset="-120"/>
              </a:rPr>
              <a:t>全球服裝貿易趨勢</a:t>
            </a:r>
            <a:endParaRPr lang="en-US" altLang="zh-TW" dirty="0" smtClean="0">
              <a:latin typeface="微軟正黑體" pitchFamily="34" charset="-120"/>
            </a:endParaRPr>
          </a:p>
          <a:p>
            <a:pPr marL="320040" indent="-320040" fontAlgn="auto">
              <a:lnSpc>
                <a:spcPct val="150000"/>
              </a:lnSpc>
              <a:spcAft>
                <a:spcPts val="0"/>
              </a:spcAft>
              <a:buFont typeface="Arial" pitchFamily="34" charset="0"/>
              <a:buChar char="•"/>
              <a:defRPr/>
            </a:pPr>
            <a:r>
              <a:rPr lang="zh-TW" altLang="en-US" dirty="0" smtClean="0">
                <a:latin typeface="微軟正黑體" pitchFamily="34" charset="-120"/>
              </a:rPr>
              <a:t>全球服裝市場與消費趨勢</a:t>
            </a:r>
            <a:endParaRPr lang="en-US" altLang="zh-TW" dirty="0" smtClean="0">
              <a:latin typeface="微軟正黑體" pitchFamily="34" charset="-120"/>
            </a:endParaRPr>
          </a:p>
          <a:p>
            <a:pPr marL="640080" lvl="1" indent="-274320" fontAlgn="auto">
              <a:lnSpc>
                <a:spcPct val="150000"/>
              </a:lnSpc>
              <a:spcAft>
                <a:spcPts val="0"/>
              </a:spcAft>
              <a:buFont typeface="Arial" pitchFamily="34" charset="0"/>
              <a:buChar char="–"/>
              <a:defRPr/>
            </a:pPr>
            <a:r>
              <a:rPr lang="zh-TW" altLang="en-US" dirty="0" smtClean="0">
                <a:latin typeface="微軟正黑體" pitchFamily="34" charset="-120"/>
              </a:rPr>
              <a:t>服裝供應鏈由推式轉為拉式</a:t>
            </a:r>
            <a:endParaRPr lang="en-US" altLang="zh-TW" dirty="0" smtClean="0">
              <a:latin typeface="微軟正黑體" pitchFamily="34" charset="-120"/>
            </a:endParaRPr>
          </a:p>
          <a:p>
            <a:pPr marL="640080" lvl="1" indent="-274320" fontAlgn="auto">
              <a:lnSpc>
                <a:spcPct val="150000"/>
              </a:lnSpc>
              <a:spcAft>
                <a:spcPts val="0"/>
              </a:spcAft>
              <a:buFont typeface="Arial" pitchFamily="34" charset="0"/>
              <a:buChar char="–"/>
              <a:defRPr/>
            </a:pPr>
            <a:r>
              <a:rPr lang="zh-TW" altLang="en-US" dirty="0" smtClean="0">
                <a:latin typeface="微軟正黑體" pitchFamily="34" charset="-120"/>
              </a:rPr>
              <a:t>供應鏈反應時間縮短並更強調整合</a:t>
            </a:r>
            <a:endParaRPr lang="en-US" altLang="zh-TW" dirty="0" smtClean="0">
              <a:latin typeface="微軟正黑體" pitchFamily="34" charset="-120"/>
            </a:endParaRPr>
          </a:p>
          <a:p>
            <a:pPr marL="640080" lvl="1" indent="-274320" fontAlgn="auto">
              <a:lnSpc>
                <a:spcPct val="150000"/>
              </a:lnSpc>
              <a:spcAft>
                <a:spcPts val="0"/>
              </a:spcAft>
              <a:buFont typeface="Arial" pitchFamily="34" charset="0"/>
              <a:buChar char="–"/>
              <a:defRPr/>
            </a:pPr>
            <a:r>
              <a:rPr lang="zh-TW" altLang="en-US" dirty="0" smtClean="0">
                <a:latin typeface="微軟正黑體" pitchFamily="34" charset="-120"/>
              </a:rPr>
              <a:t>通路轉變</a:t>
            </a:r>
            <a:endParaRPr lang="en-US" altLang="zh-TW" dirty="0" smtClean="0">
              <a:latin typeface="微軟正黑體" pitchFamily="34" charset="-120"/>
            </a:endParaRPr>
          </a:p>
          <a:p>
            <a:pPr lvl="2" fontAlgn="auto">
              <a:lnSpc>
                <a:spcPct val="150000"/>
              </a:lnSpc>
              <a:spcAft>
                <a:spcPts val="0"/>
              </a:spcAft>
              <a:buFont typeface="Arial" pitchFamily="34" charset="0"/>
              <a:buChar char="•"/>
              <a:defRPr/>
            </a:pPr>
            <a:r>
              <a:rPr lang="zh-TW" altLang="en-US" dirty="0" smtClean="0">
                <a:latin typeface="微軟正黑體" pitchFamily="34" charset="-120"/>
              </a:rPr>
              <a:t>百貨、購物中心與連鎖店成為主流</a:t>
            </a:r>
            <a:endParaRPr lang="en-US" altLang="zh-TW" dirty="0" smtClean="0">
              <a:latin typeface="微軟正黑體" pitchFamily="34" charset="-120"/>
            </a:endParaRPr>
          </a:p>
          <a:p>
            <a:pPr lvl="2" fontAlgn="auto">
              <a:lnSpc>
                <a:spcPct val="150000"/>
              </a:lnSpc>
              <a:spcAft>
                <a:spcPts val="0"/>
              </a:spcAft>
              <a:buFont typeface="Arial" pitchFamily="34" charset="0"/>
              <a:buChar char="•"/>
              <a:defRPr/>
            </a:pPr>
            <a:r>
              <a:rPr lang="zh-TW" altLang="en-US" dirty="0" smtClean="0">
                <a:latin typeface="微軟正黑體" pitchFamily="34" charset="-120"/>
              </a:rPr>
              <a:t>網路成為品牌意念傳達與行銷的通路</a:t>
            </a:r>
            <a:endParaRPr lang="en-US" altLang="zh-TW" dirty="0" smtClean="0">
              <a:latin typeface="微軟正黑體" pitchFamily="34" charset="-120"/>
            </a:endParaRPr>
          </a:p>
          <a:p>
            <a:pPr marL="320040" indent="-320040" fontAlgn="auto">
              <a:spcAft>
                <a:spcPts val="0"/>
              </a:spcAft>
              <a:buFont typeface="Arial" pitchFamily="34" charset="0"/>
              <a:buChar char="•"/>
              <a:defRPr/>
            </a:pPr>
            <a:endParaRPr lang="zh-TW"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214314" y="142876"/>
          <a:ext cx="8715404" cy="664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C:\Users\exblacknight\Pictures\2548623141.jpg"/>
          <p:cNvPicPr>
            <a:picLocks noChangeAspect="1" noChangeArrowheads="1"/>
          </p:cNvPicPr>
          <p:nvPr/>
        </p:nvPicPr>
        <p:blipFill>
          <a:blip r:embed="rId3"/>
          <a:srcRect/>
          <a:stretch>
            <a:fillRect/>
          </a:stretch>
        </p:blipFill>
        <p:spPr bwMode="auto">
          <a:xfrm>
            <a:off x="428625" y="3214688"/>
            <a:ext cx="4071938" cy="2933700"/>
          </a:xfrm>
          <a:prstGeom prst="rect">
            <a:avLst/>
          </a:prstGeom>
          <a:noFill/>
          <a:ln w="9525">
            <a:noFill/>
            <a:miter lim="800000"/>
            <a:headEnd/>
            <a:tailEnd/>
          </a:ln>
        </p:spPr>
      </p:pic>
      <p:pic>
        <p:nvPicPr>
          <p:cNvPr id="1029" name="Picture 5" descr="C:\Users\exblacknight\Pictures\toyota-logo.jpg"/>
          <p:cNvPicPr>
            <a:picLocks noChangeAspect="1" noChangeArrowheads="1"/>
          </p:cNvPicPr>
          <p:nvPr/>
        </p:nvPicPr>
        <p:blipFill>
          <a:blip r:embed="rId4" cstate="print"/>
          <a:srcRect/>
          <a:stretch>
            <a:fillRect/>
          </a:stretch>
        </p:blipFill>
        <p:spPr bwMode="auto">
          <a:xfrm>
            <a:off x="214282" y="1071546"/>
            <a:ext cx="3428992" cy="2571744"/>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graphicFrame>
        <p:nvGraphicFramePr>
          <p:cNvPr id="11" name="資料庫圖表 10"/>
          <p:cNvGraphicFramePr/>
          <p:nvPr/>
        </p:nvGraphicFramePr>
        <p:xfrm>
          <a:off x="4572000" y="785794"/>
          <a:ext cx="4286280" cy="58579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9941" name="投影片編號版面配置區 4"/>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68F18EA0-FA2E-4577-A3F4-FBE18DB33125}" type="slidenum">
              <a:rPr lang="en-US" altLang="zh-TW"/>
              <a:pPr fontAlgn="base">
                <a:spcBef>
                  <a:spcPct val="0"/>
                </a:spcBef>
                <a:spcAft>
                  <a:spcPct val="0"/>
                </a:spcAft>
              </a:pPr>
              <a:t>31</a:t>
            </a:fld>
            <a:endParaRPr lang="en-US" altLang="zh-TW"/>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exblacknight\Pictures\dell_a90_1.jpg"/>
          <p:cNvPicPr>
            <a:picLocks noChangeAspect="1" noChangeArrowheads="1"/>
          </p:cNvPicPr>
          <p:nvPr/>
        </p:nvPicPr>
        <p:blipFill>
          <a:blip r:embed="rId3" cstate="print"/>
          <a:srcRect/>
          <a:stretch>
            <a:fillRect/>
          </a:stretch>
        </p:blipFill>
        <p:spPr bwMode="auto">
          <a:xfrm>
            <a:off x="642910" y="3429000"/>
            <a:ext cx="3796091" cy="2741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exblacknight\Pictures\dell-logo-online-new.jpg"/>
          <p:cNvPicPr>
            <a:picLocks noChangeAspect="1" noChangeArrowheads="1"/>
          </p:cNvPicPr>
          <p:nvPr/>
        </p:nvPicPr>
        <p:blipFill>
          <a:blip r:embed="rId4" cstate="print"/>
          <a:srcRect/>
          <a:stretch>
            <a:fillRect/>
          </a:stretch>
        </p:blipFill>
        <p:spPr bwMode="auto">
          <a:xfrm>
            <a:off x="214282" y="1142984"/>
            <a:ext cx="2928958" cy="2928958"/>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graphicFrame>
        <p:nvGraphicFramePr>
          <p:cNvPr id="8" name="資料庫圖表 7"/>
          <p:cNvGraphicFramePr/>
          <p:nvPr/>
        </p:nvGraphicFramePr>
        <p:xfrm>
          <a:off x="4643438" y="642918"/>
          <a:ext cx="4286280" cy="58579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0965" name="投影片編號版面配置區 4"/>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DDA84EB5-680D-45B5-86D6-AE5A737E24B7}" type="slidenum">
              <a:rPr lang="en-US" altLang="zh-TW"/>
              <a:pPr fontAlgn="base">
                <a:spcBef>
                  <a:spcPct val="0"/>
                </a:spcBef>
                <a:spcAft>
                  <a:spcPct val="0"/>
                </a:spcAft>
              </a:pPr>
              <a:t>32</a:t>
            </a:fld>
            <a:endParaRPr lang="en-US" altLang="zh-TW"/>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692275" y="1916113"/>
            <a:ext cx="6477000" cy="1828800"/>
          </a:xfrm>
        </p:spPr>
        <p:txBody>
          <a:bodyPr>
            <a:normAutofit/>
          </a:bodyPr>
          <a:lstStyle/>
          <a:p>
            <a:pPr fontAlgn="auto">
              <a:spcAft>
                <a:spcPts val="0"/>
              </a:spcAft>
              <a:defRPr/>
            </a:pPr>
            <a:r>
              <a:rPr lang="en-US" altLang="zh-TW" dirty="0" smtClean="0"/>
              <a:t>ZARA</a:t>
            </a:r>
            <a:r>
              <a:rPr lang="zh-TW" altLang="en-US" dirty="0" smtClean="0"/>
              <a:t>的</a:t>
            </a:r>
            <a:r>
              <a:rPr lang="en-US" altLang="zh-TW" dirty="0" smtClean="0"/>
              <a:t>POS</a:t>
            </a:r>
            <a:r>
              <a:rPr lang="zh-TW" altLang="en-US" dirty="0" smtClean="0"/>
              <a:t>資訊系統</a:t>
            </a:r>
            <a:endParaRPr lang="zh-TW" altLang="en-US" dirty="0"/>
          </a:p>
        </p:txBody>
      </p:sp>
      <p:sp>
        <p:nvSpPr>
          <p:cNvPr id="41987" name="副標題 2"/>
          <p:cNvSpPr>
            <a:spLocks noGrp="1"/>
          </p:cNvSpPr>
          <p:nvPr>
            <p:ph type="subTitle" idx="1"/>
          </p:nvPr>
        </p:nvSpPr>
        <p:spPr>
          <a:xfrm>
            <a:off x="2362200" y="6049963"/>
            <a:ext cx="6705600" cy="685800"/>
          </a:xfrm>
        </p:spPr>
        <p:txBody>
          <a:bodyPr/>
          <a:lstStyle/>
          <a:p>
            <a:endParaRPr lang="zh-TW"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a:xfrm>
            <a:off x="612775" y="228600"/>
            <a:ext cx="8153400" cy="990600"/>
          </a:xfrm>
        </p:spPr>
        <p:txBody>
          <a:bodyPr/>
          <a:lstStyle/>
          <a:p>
            <a:r>
              <a:rPr lang="en-US" altLang="zh-TW" smtClean="0"/>
              <a:t>ZARA</a:t>
            </a:r>
            <a:r>
              <a:rPr lang="zh-TW" altLang="en-US" smtClean="0"/>
              <a:t>的商業模式核心</a:t>
            </a:r>
          </a:p>
        </p:txBody>
      </p:sp>
      <p:sp>
        <p:nvSpPr>
          <p:cNvPr id="43011" name="內容版面配置區 2"/>
          <p:cNvSpPr>
            <a:spLocks noGrp="1"/>
          </p:cNvSpPr>
          <p:nvPr>
            <p:ph sz="quarter" idx="1"/>
          </p:nvPr>
        </p:nvSpPr>
        <p:spPr>
          <a:xfrm>
            <a:off x="612775" y="1600200"/>
            <a:ext cx="8153400" cy="4495800"/>
          </a:xfrm>
        </p:spPr>
        <p:txBody>
          <a:bodyPr/>
          <a:lstStyle/>
          <a:p>
            <a:r>
              <a:rPr lang="zh-TW" altLang="en-US" smtClean="0"/>
              <a:t>服裝設計</a:t>
            </a:r>
            <a:endParaRPr lang="en-US" altLang="zh-TW" smtClean="0"/>
          </a:p>
          <a:p>
            <a:endParaRPr lang="en-US" altLang="zh-TW" smtClean="0"/>
          </a:p>
          <a:p>
            <a:r>
              <a:rPr lang="zh-TW" altLang="en-US" smtClean="0"/>
              <a:t>生產加工</a:t>
            </a:r>
            <a:endParaRPr lang="en-US" altLang="zh-TW" smtClean="0"/>
          </a:p>
          <a:p>
            <a:endParaRPr lang="en-US" altLang="zh-TW" smtClean="0"/>
          </a:p>
          <a:p>
            <a:r>
              <a:rPr lang="zh-TW" altLang="en-US" smtClean="0"/>
              <a:t>物流配送</a:t>
            </a:r>
            <a:endParaRPr lang="en-US" altLang="zh-TW" smtClean="0"/>
          </a:p>
          <a:p>
            <a:endParaRPr lang="en-US" altLang="zh-TW" smtClean="0"/>
          </a:p>
          <a:p>
            <a:r>
              <a:rPr lang="zh-TW" altLang="en-US" smtClean="0"/>
              <a:t>門市銷售</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612775" y="228600"/>
            <a:ext cx="8153400" cy="990600"/>
          </a:xfrm>
        </p:spPr>
        <p:txBody>
          <a:bodyPr/>
          <a:lstStyle/>
          <a:p>
            <a:r>
              <a:rPr lang="zh-TW" altLang="en-US" smtClean="0"/>
              <a:t>資訊系統研發</a:t>
            </a:r>
          </a:p>
        </p:txBody>
      </p:sp>
      <p:sp>
        <p:nvSpPr>
          <p:cNvPr id="44035" name="內容版面配置區 2"/>
          <p:cNvSpPr>
            <a:spLocks noGrp="1"/>
          </p:cNvSpPr>
          <p:nvPr>
            <p:ph sz="quarter" idx="1"/>
          </p:nvPr>
        </p:nvSpPr>
        <p:spPr>
          <a:xfrm>
            <a:off x="612775" y="1600200"/>
            <a:ext cx="8153400" cy="4495800"/>
          </a:xfrm>
        </p:spPr>
        <p:txBody>
          <a:bodyPr/>
          <a:lstStyle/>
          <a:p>
            <a:r>
              <a:rPr lang="zh-TW" altLang="en-US" smtClean="0"/>
              <a:t>自主研發</a:t>
            </a:r>
            <a:endParaRPr lang="en-US" altLang="zh-TW" smtClean="0"/>
          </a:p>
          <a:p>
            <a:endParaRPr lang="en-US" altLang="zh-TW" smtClean="0"/>
          </a:p>
          <a:p>
            <a:r>
              <a:rPr lang="zh-TW" altLang="en-US" smtClean="0"/>
              <a:t>研發人員佔資訊團隊的</a:t>
            </a:r>
            <a:r>
              <a:rPr lang="en-US" altLang="zh-TW" smtClean="0"/>
              <a:t>2/3</a:t>
            </a:r>
          </a:p>
          <a:p>
            <a:endParaRPr lang="en-US" altLang="zh-TW" smtClean="0"/>
          </a:p>
          <a:p>
            <a:r>
              <a:rPr lang="zh-TW" altLang="en-US" smtClean="0"/>
              <a:t>配合各地區的狀況進行微調</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a:xfrm>
            <a:off x="612775" y="228600"/>
            <a:ext cx="8153400" cy="990600"/>
          </a:xfrm>
        </p:spPr>
        <p:txBody>
          <a:bodyPr/>
          <a:lstStyle/>
          <a:p>
            <a:r>
              <a:rPr lang="zh-TW" altLang="en-US" smtClean="0"/>
              <a:t>資訊系統的四個環節</a:t>
            </a:r>
          </a:p>
        </p:txBody>
      </p:sp>
      <p:pic>
        <p:nvPicPr>
          <p:cNvPr id="45059" name="Picture 2"/>
          <p:cNvPicPr>
            <a:picLocks noGrp="1" noChangeAspect="1" noChangeArrowheads="1"/>
          </p:cNvPicPr>
          <p:nvPr>
            <p:ph sz="quarter" idx="1"/>
          </p:nvPr>
        </p:nvPicPr>
        <p:blipFill>
          <a:blip r:embed="rId3"/>
          <a:srcRect l="17931" t="15401" r="14696" b="14601"/>
          <a:stretch>
            <a:fillRect/>
          </a:stretch>
        </p:blipFill>
        <p:spPr>
          <a:xfrm>
            <a:off x="827088" y="1700213"/>
            <a:ext cx="7416800" cy="481647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a:xfrm>
            <a:off x="612775" y="228600"/>
            <a:ext cx="8153400" cy="990600"/>
          </a:xfrm>
        </p:spPr>
        <p:txBody>
          <a:bodyPr/>
          <a:lstStyle/>
          <a:p>
            <a:r>
              <a:rPr lang="en-US" altLang="zh-TW" smtClean="0"/>
              <a:t>1.</a:t>
            </a:r>
            <a:r>
              <a:rPr lang="zh-TW" altLang="en-US" smtClean="0"/>
              <a:t>資訊收集系統</a:t>
            </a:r>
          </a:p>
        </p:txBody>
      </p:sp>
      <p:sp>
        <p:nvSpPr>
          <p:cNvPr id="46083" name="內容版面配置區 2"/>
          <p:cNvSpPr>
            <a:spLocks noGrp="1"/>
          </p:cNvSpPr>
          <p:nvPr>
            <p:ph sz="quarter" idx="1"/>
          </p:nvPr>
        </p:nvSpPr>
        <p:spPr>
          <a:xfrm>
            <a:off x="612775" y="1600200"/>
            <a:ext cx="8153400" cy="4495800"/>
          </a:xfrm>
        </p:spPr>
        <p:txBody>
          <a:bodyPr/>
          <a:lstStyle/>
          <a:p>
            <a:r>
              <a:rPr lang="zh-TW" altLang="en-US" smtClean="0"/>
              <a:t>時尚觀察員</a:t>
            </a:r>
            <a:endParaRPr lang="en-US" altLang="zh-TW" smtClean="0"/>
          </a:p>
          <a:p>
            <a:endParaRPr lang="en-US" altLang="zh-TW" smtClean="0"/>
          </a:p>
          <a:p>
            <a:r>
              <a:rPr lang="zh-TW" altLang="en-US" smtClean="0"/>
              <a:t>街頭觀察員</a:t>
            </a:r>
            <a:endParaRPr lang="en-US" altLang="zh-TW" smtClean="0"/>
          </a:p>
          <a:p>
            <a:endParaRPr lang="en-US" altLang="zh-TW" smtClean="0"/>
          </a:p>
          <a:p>
            <a:r>
              <a:rPr lang="zh-TW" altLang="en-US" smtClean="0"/>
              <a:t>第一線門市經驗</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a:xfrm>
            <a:off x="612775" y="228600"/>
            <a:ext cx="8153400" cy="990600"/>
          </a:xfrm>
        </p:spPr>
        <p:txBody>
          <a:bodyPr/>
          <a:lstStyle/>
          <a:p>
            <a:r>
              <a:rPr lang="en-US" altLang="zh-TW" smtClean="0"/>
              <a:t>2.</a:t>
            </a:r>
            <a:r>
              <a:rPr lang="zh-TW" altLang="en-US" smtClean="0"/>
              <a:t>服裝資訊標準化系統</a:t>
            </a:r>
          </a:p>
        </p:txBody>
      </p:sp>
      <p:sp>
        <p:nvSpPr>
          <p:cNvPr id="47107" name="內容版面配置區 2"/>
          <p:cNvSpPr>
            <a:spLocks noGrp="1"/>
          </p:cNvSpPr>
          <p:nvPr>
            <p:ph sz="quarter" idx="1"/>
          </p:nvPr>
        </p:nvSpPr>
        <p:spPr>
          <a:xfrm>
            <a:off x="612775" y="1600200"/>
            <a:ext cx="8153400" cy="4495800"/>
          </a:xfrm>
        </p:spPr>
        <p:txBody>
          <a:bodyPr/>
          <a:lstStyle/>
          <a:p>
            <a:r>
              <a:rPr lang="zh-TW" altLang="en-US" smtClean="0"/>
              <a:t>產品資訊標準化</a:t>
            </a:r>
            <a:endParaRPr lang="en-US" altLang="zh-TW" smtClean="0"/>
          </a:p>
          <a:p>
            <a:endParaRPr lang="en-US" altLang="zh-TW" smtClean="0"/>
          </a:p>
          <a:p>
            <a:r>
              <a:rPr lang="zh-TW" altLang="en-US" smtClean="0"/>
              <a:t>減少生產準備的前置階段</a:t>
            </a:r>
            <a:endParaRPr lang="en-US" altLang="zh-TW" smtClean="0"/>
          </a:p>
          <a:p>
            <a:endParaRPr lang="en-US" altLang="zh-TW" smtClean="0"/>
          </a:p>
          <a:p>
            <a:r>
              <a:rPr lang="zh-TW" altLang="en-US" smtClean="0"/>
              <a:t>可以對剪裁系統下達清晰的指令</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a:xfrm>
            <a:off x="612775" y="228600"/>
            <a:ext cx="8153400" cy="990600"/>
          </a:xfrm>
        </p:spPr>
        <p:txBody>
          <a:bodyPr/>
          <a:lstStyle/>
          <a:p>
            <a:r>
              <a:rPr lang="en-US" altLang="zh-TW" smtClean="0"/>
              <a:t>3.</a:t>
            </a:r>
            <a:r>
              <a:rPr lang="zh-TW" altLang="en-US" smtClean="0"/>
              <a:t>庫存管理系統</a:t>
            </a:r>
          </a:p>
        </p:txBody>
      </p:sp>
      <p:sp>
        <p:nvSpPr>
          <p:cNvPr id="48131" name="內容版面配置區 2"/>
          <p:cNvSpPr>
            <a:spLocks noGrp="1"/>
          </p:cNvSpPr>
          <p:nvPr>
            <p:ph sz="quarter" idx="1"/>
          </p:nvPr>
        </p:nvSpPr>
        <p:spPr>
          <a:xfrm>
            <a:off x="612775" y="1600200"/>
            <a:ext cx="8153400" cy="4495800"/>
          </a:xfrm>
        </p:spPr>
        <p:txBody>
          <a:bodyPr/>
          <a:lstStyle/>
          <a:p>
            <a:r>
              <a:rPr lang="zh-TW" altLang="en-US" smtClean="0"/>
              <a:t>管理大量、複雜多樣的原物料</a:t>
            </a:r>
            <a:endParaRPr lang="en-US" altLang="zh-TW" smtClean="0"/>
          </a:p>
          <a:p>
            <a:endParaRPr lang="en-US" altLang="zh-TW" smtClean="0"/>
          </a:p>
          <a:p>
            <a:r>
              <a:rPr lang="zh-TW" altLang="en-US" smtClean="0"/>
              <a:t>依據庫存的原物料進行生產排程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ZARA </a:t>
            </a:r>
            <a:r>
              <a:rPr lang="zh-TW" altLang="zh-TW" b="1" smtClean="0">
                <a:latin typeface="微軟正黑體" pitchFamily="34" charset="-120"/>
              </a:rPr>
              <a:t>背景介紹</a:t>
            </a:r>
            <a:endParaRPr lang="zh-TW" altLang="en-US" b="1" smtClean="0">
              <a:latin typeface="微軟正黑體" pitchFamily="34" charset="-120"/>
            </a:endParaRPr>
          </a:p>
        </p:txBody>
      </p:sp>
      <p:sp>
        <p:nvSpPr>
          <p:cNvPr id="12291" name="內容版面配置區 2"/>
          <p:cNvSpPr>
            <a:spLocks noGrp="1"/>
          </p:cNvSpPr>
          <p:nvPr>
            <p:ph sz="quarter" idx="1"/>
          </p:nvPr>
        </p:nvSpPr>
        <p:spPr>
          <a:xfrm>
            <a:off x="612775" y="1600200"/>
            <a:ext cx="8153400" cy="4495800"/>
          </a:xfrm>
        </p:spPr>
        <p:txBody>
          <a:bodyPr/>
          <a:lstStyle/>
          <a:p>
            <a:r>
              <a:rPr lang="zh-TW" altLang="zh-TW" smtClean="0">
                <a:latin typeface="微軟正黑體" pitchFamily="34" charset="-120"/>
              </a:rPr>
              <a:t>時裝行業中的</a:t>
            </a:r>
            <a:r>
              <a:rPr lang="en-US" altLang="zh-TW" smtClean="0">
                <a:latin typeface="微軟正黑體" pitchFamily="34" charset="-120"/>
              </a:rPr>
              <a:t>DELL</a:t>
            </a:r>
          </a:p>
          <a:p>
            <a:r>
              <a:rPr lang="en-US" altLang="zh-TW" smtClean="0">
                <a:latin typeface="微軟正黑體" pitchFamily="34" charset="-120"/>
              </a:rPr>
              <a:t>2009Global Branding</a:t>
            </a:r>
            <a:r>
              <a:rPr lang="zh-TW" altLang="en-US" smtClean="0">
                <a:latin typeface="微軟正黑體" pitchFamily="34" charset="-120"/>
              </a:rPr>
              <a:t> </a:t>
            </a:r>
            <a:r>
              <a:rPr lang="en-US" altLang="zh-TW" smtClean="0">
                <a:latin typeface="微軟正黑體" pitchFamily="34" charset="-120"/>
              </a:rPr>
              <a:t>50</a:t>
            </a:r>
          </a:p>
          <a:p>
            <a:pPr>
              <a:buFont typeface="Arial" charset="0"/>
              <a:buNone/>
            </a:pPr>
            <a:endParaRPr lang="en-US" altLang="zh-TW" smtClean="0"/>
          </a:p>
          <a:p>
            <a:endParaRPr lang="zh-TW" altLang="en-US" smtClean="0"/>
          </a:p>
        </p:txBody>
      </p:sp>
      <p:pic>
        <p:nvPicPr>
          <p:cNvPr id="4" name="圖片 3"/>
          <p:cNvPicPr/>
          <p:nvPr/>
        </p:nvPicPr>
        <p:blipFill>
          <a:blip r:embed="rId3"/>
          <a:srcRect/>
          <a:stretch>
            <a:fillRect/>
          </a:stretch>
        </p:blipFill>
        <p:spPr bwMode="auto">
          <a:xfrm>
            <a:off x="1295400" y="2781300"/>
            <a:ext cx="6553200" cy="3851275"/>
          </a:xfrm>
          <a:prstGeom prst="rect">
            <a:avLst/>
          </a:prstGeom>
          <a:noFill/>
          <a:ln w="38100">
            <a:solidFill>
              <a:schemeClr val="bg2">
                <a:lumMod val="50000"/>
              </a:schemeClr>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a:xfrm>
            <a:off x="612775" y="228600"/>
            <a:ext cx="8153400" cy="990600"/>
          </a:xfrm>
        </p:spPr>
        <p:txBody>
          <a:bodyPr/>
          <a:lstStyle/>
          <a:p>
            <a:r>
              <a:rPr lang="en-US" altLang="zh-TW" smtClean="0"/>
              <a:t>4.</a:t>
            </a:r>
            <a:r>
              <a:rPr lang="zh-TW" altLang="en-US" smtClean="0"/>
              <a:t>物流配送系統</a:t>
            </a:r>
          </a:p>
        </p:txBody>
      </p:sp>
      <p:sp>
        <p:nvSpPr>
          <p:cNvPr id="49155" name="內容版面配置區 2"/>
          <p:cNvSpPr>
            <a:spLocks noGrp="1"/>
          </p:cNvSpPr>
          <p:nvPr>
            <p:ph sz="quarter" idx="1"/>
          </p:nvPr>
        </p:nvSpPr>
        <p:spPr>
          <a:xfrm>
            <a:off x="612775" y="1600200"/>
            <a:ext cx="8153400" cy="4495800"/>
          </a:xfrm>
        </p:spPr>
        <p:txBody>
          <a:bodyPr/>
          <a:lstStyle/>
          <a:p>
            <a:r>
              <a:rPr lang="zh-TW" altLang="en-US" smtClean="0"/>
              <a:t>光學系統進行產品分檢</a:t>
            </a:r>
            <a:endParaRPr lang="en-US" altLang="zh-TW" smtClean="0"/>
          </a:p>
          <a:p>
            <a:endParaRPr lang="en-US" altLang="zh-TW" smtClean="0"/>
          </a:p>
          <a:p>
            <a:r>
              <a:rPr lang="zh-TW" altLang="en-US" smtClean="0"/>
              <a:t>綿密的貨運系統</a:t>
            </a:r>
            <a:endParaRPr lang="en-US" altLang="zh-TW" smtClean="0"/>
          </a:p>
          <a:p>
            <a:endParaRPr lang="en-US" altLang="zh-TW" smtClean="0"/>
          </a:p>
          <a:p>
            <a:r>
              <a:rPr lang="zh-TW" altLang="en-US" smtClean="0"/>
              <a:t>國際供應商的管理平台</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a:xfrm>
            <a:off x="612775" y="228600"/>
            <a:ext cx="8153400" cy="990600"/>
          </a:xfrm>
        </p:spPr>
        <p:txBody>
          <a:bodyPr/>
          <a:lstStyle/>
          <a:p>
            <a:r>
              <a:rPr lang="en-US" altLang="zh-TW" smtClean="0"/>
              <a:t>5.POS</a:t>
            </a:r>
            <a:r>
              <a:rPr lang="zh-TW" altLang="en-US" smtClean="0"/>
              <a:t>系統</a:t>
            </a:r>
          </a:p>
        </p:txBody>
      </p:sp>
      <p:sp>
        <p:nvSpPr>
          <p:cNvPr id="50179" name="內容版面配置區 2"/>
          <p:cNvSpPr>
            <a:spLocks noGrp="1"/>
          </p:cNvSpPr>
          <p:nvPr>
            <p:ph sz="quarter" idx="1"/>
          </p:nvPr>
        </p:nvSpPr>
        <p:spPr>
          <a:xfrm>
            <a:off x="612775" y="1600200"/>
            <a:ext cx="8153400" cy="4495800"/>
          </a:xfrm>
        </p:spPr>
        <p:txBody>
          <a:bodyPr/>
          <a:lstStyle/>
          <a:p>
            <a:r>
              <a:rPr lang="zh-TW" altLang="en-US" smtClean="0"/>
              <a:t>每半小時進行即時的監控以及補貨</a:t>
            </a:r>
            <a:endParaRPr lang="en-US" altLang="zh-TW" smtClean="0"/>
          </a:p>
          <a:p>
            <a:endParaRPr lang="en-US" altLang="zh-TW" smtClean="0"/>
          </a:p>
          <a:p>
            <a:r>
              <a:rPr lang="zh-TW" altLang="en-US" smtClean="0"/>
              <a:t>因地制宜的進行微調設計</a:t>
            </a:r>
            <a:endParaRPr lang="en-US" altLang="zh-TW" smtClean="0"/>
          </a:p>
          <a:p>
            <a:endParaRPr lang="en-US" altLang="zh-TW" smtClean="0"/>
          </a:p>
          <a:p>
            <a:r>
              <a:rPr lang="zh-TW" altLang="en-US" smtClean="0"/>
              <a:t>提供數據供門市店長決定進貨數量</a:t>
            </a:r>
            <a:endParaRPr lang="en-US" altLang="zh-TW" smtClean="0"/>
          </a:p>
          <a:p>
            <a:endParaRPr lang="en-US" altLang="zh-TW" smtClean="0"/>
          </a:p>
          <a:p>
            <a:endParaRPr lang="zh-TW" alt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a:xfrm>
            <a:off x="612775" y="228600"/>
            <a:ext cx="8153400" cy="990600"/>
          </a:xfrm>
        </p:spPr>
        <p:txBody>
          <a:bodyPr/>
          <a:lstStyle/>
          <a:p>
            <a:r>
              <a:rPr lang="en-US" altLang="zh-TW" smtClean="0"/>
              <a:t>ZARA</a:t>
            </a:r>
            <a:r>
              <a:rPr lang="zh-TW" altLang="en-US" smtClean="0"/>
              <a:t> </a:t>
            </a:r>
            <a:r>
              <a:rPr lang="en-US" altLang="zh-TW" smtClean="0"/>
              <a:t>IT</a:t>
            </a:r>
            <a:r>
              <a:rPr lang="zh-TW" altLang="en-US" smtClean="0"/>
              <a:t>應用的成功原則</a:t>
            </a:r>
          </a:p>
        </p:txBody>
      </p:sp>
      <p:sp>
        <p:nvSpPr>
          <p:cNvPr id="51203" name="內容版面配置區 2"/>
          <p:cNvSpPr>
            <a:spLocks noGrp="1"/>
          </p:cNvSpPr>
          <p:nvPr>
            <p:ph sz="quarter" idx="1"/>
          </p:nvPr>
        </p:nvSpPr>
        <p:spPr>
          <a:xfrm>
            <a:off x="457200" y="1600200"/>
            <a:ext cx="8229600" cy="4781550"/>
          </a:xfrm>
        </p:spPr>
        <p:txBody>
          <a:bodyPr/>
          <a:lstStyle/>
          <a:p>
            <a:r>
              <a:rPr lang="en-US" altLang="zh-TW" smtClean="0"/>
              <a:t>IT</a:t>
            </a:r>
            <a:r>
              <a:rPr lang="zh-TW" altLang="zh-TW" smtClean="0"/>
              <a:t>只能協助人做判斷，但不能取代人</a:t>
            </a:r>
            <a:endParaRPr lang="en-US" altLang="zh-TW" smtClean="0"/>
          </a:p>
          <a:p>
            <a:endParaRPr lang="zh-TW" altLang="zh-TW" smtClean="0"/>
          </a:p>
          <a:p>
            <a:r>
              <a:rPr lang="zh-TW" altLang="zh-TW" smtClean="0"/>
              <a:t>資訊化要有標準化，並且有焦點</a:t>
            </a:r>
            <a:endParaRPr lang="en-US" altLang="zh-TW" smtClean="0"/>
          </a:p>
          <a:p>
            <a:endParaRPr lang="zh-TW" altLang="zh-TW" smtClean="0"/>
          </a:p>
          <a:p>
            <a:r>
              <a:rPr lang="zh-TW" altLang="zh-TW" smtClean="0"/>
              <a:t>技術方案要從內部開始</a:t>
            </a:r>
            <a:endParaRPr lang="en-US" altLang="zh-TW" smtClean="0"/>
          </a:p>
          <a:p>
            <a:endParaRPr lang="zh-TW" altLang="zh-TW" smtClean="0"/>
          </a:p>
          <a:p>
            <a:r>
              <a:rPr lang="zh-TW" altLang="zh-TW" smtClean="0"/>
              <a:t>流程就是重點</a:t>
            </a:r>
            <a:endParaRPr lang="en-US" altLang="zh-TW" smtClean="0"/>
          </a:p>
          <a:p>
            <a:pPr>
              <a:buFont typeface="Wingdings" pitchFamily="2" charset="2"/>
              <a:buNone/>
            </a:pPr>
            <a:endParaRPr lang="zh-TW" altLang="zh-TW" smtClean="0"/>
          </a:p>
          <a:p>
            <a:r>
              <a:rPr lang="zh-TW" altLang="zh-TW" smtClean="0"/>
              <a:t>流程與</a:t>
            </a:r>
            <a:r>
              <a:rPr lang="en-US" altLang="zh-TW" smtClean="0"/>
              <a:t>IT</a:t>
            </a:r>
            <a:r>
              <a:rPr lang="zh-TW" altLang="zh-TW" smtClean="0"/>
              <a:t>結合</a:t>
            </a:r>
          </a:p>
          <a:p>
            <a:endParaRPr lang="zh-TW" alt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366838" y="1628775"/>
            <a:ext cx="7777162" cy="1470025"/>
          </a:xfrm>
        </p:spPr>
        <p:txBody>
          <a:bodyPr>
            <a:normAutofit/>
          </a:bodyPr>
          <a:lstStyle/>
          <a:p>
            <a:pPr fontAlgn="auto">
              <a:spcAft>
                <a:spcPts val="0"/>
              </a:spcAft>
              <a:defRPr/>
            </a:pPr>
            <a:r>
              <a:rPr lang="zh-TW" altLang="en-US" dirty="0" smtClean="0"/>
              <a:t>運用資產的槓桿效應</a:t>
            </a:r>
          </a:p>
        </p:txBody>
      </p:sp>
      <p:sp>
        <p:nvSpPr>
          <p:cNvPr id="2051" name="Rectangle 3"/>
          <p:cNvSpPr>
            <a:spLocks noGrp="1" noChangeArrowheads="1"/>
          </p:cNvSpPr>
          <p:nvPr>
            <p:ph type="subTitle" idx="1"/>
          </p:nvPr>
        </p:nvSpPr>
        <p:spPr>
          <a:xfrm flipV="1">
            <a:off x="9074150" y="6757988"/>
            <a:ext cx="69850" cy="100012"/>
          </a:xfrm>
        </p:spPr>
        <p:txBody>
          <a:bodyPr>
            <a:normAutofit fontScale="25000" lnSpcReduction="20000"/>
          </a:bodyPr>
          <a:lstStyle/>
          <a:p>
            <a:pPr fontAlgn="auto">
              <a:lnSpc>
                <a:spcPct val="80000"/>
              </a:lnSpc>
              <a:spcAft>
                <a:spcPts val="0"/>
              </a:spcAft>
              <a:buFont typeface="Wingdings"/>
              <a:buNone/>
              <a:defRPr/>
            </a:pPr>
            <a:endParaRPr lang="zh-TW" altLang="zh-TW" sz="800"/>
          </a:p>
        </p:txBody>
      </p:sp>
      <p:sp>
        <p:nvSpPr>
          <p:cNvPr id="52228" name="投影片編號版面配置區 3"/>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D0DBB472-80E7-4A14-B889-F844A6CC29F7}" type="slidenum">
              <a:rPr lang="en-US" altLang="zh-TW"/>
              <a:pPr fontAlgn="base">
                <a:spcBef>
                  <a:spcPct val="0"/>
                </a:spcBef>
                <a:spcAft>
                  <a:spcPct val="0"/>
                </a:spcAft>
              </a:pPr>
              <a:t>43</a:t>
            </a:fld>
            <a:endParaRPr lang="en-US" altLang="zh-TW"/>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12775" y="228600"/>
            <a:ext cx="8153400" cy="990600"/>
          </a:xfrm>
        </p:spPr>
        <p:txBody>
          <a:bodyPr/>
          <a:lstStyle/>
          <a:p>
            <a:r>
              <a:rPr lang="zh-TW" altLang="en-US" smtClean="0"/>
              <a:t>垂直整合</a:t>
            </a:r>
          </a:p>
        </p:txBody>
      </p:sp>
      <p:sp>
        <p:nvSpPr>
          <p:cNvPr id="11" name="投影片編號版面配置區 10"/>
          <p:cNvSpPr>
            <a:spLocks noGrp="1"/>
          </p:cNvSpPr>
          <p:nvPr>
            <p:ph type="sldNum" sz="quarter" idx="12"/>
          </p:nvPr>
        </p:nvSpPr>
        <p:spPr/>
        <p:txBody>
          <a:bodyPr>
            <a:normAutofit fontScale="85000" lnSpcReduction="20000"/>
          </a:bodyPr>
          <a:lstStyle/>
          <a:p>
            <a:pPr>
              <a:defRPr/>
            </a:pPr>
            <a:fld id="{F024E246-220C-4756-B919-E686ECDB8131}" type="slidenum">
              <a:rPr lang="en-US" altLang="zh-TW"/>
              <a:pPr>
                <a:defRPr/>
              </a:pPr>
              <a:t>44</a:t>
            </a:fld>
            <a:endParaRPr lang="en-US" altLang="zh-TW"/>
          </a:p>
        </p:txBody>
      </p:sp>
      <p:sp>
        <p:nvSpPr>
          <p:cNvPr id="53252" name="Rectangle 3"/>
          <p:cNvSpPr>
            <a:spLocks noGrp="1" noChangeArrowheads="1"/>
          </p:cNvSpPr>
          <p:nvPr>
            <p:ph sz="quarter" idx="1"/>
          </p:nvPr>
        </p:nvSpPr>
        <p:spPr>
          <a:xfrm>
            <a:off x="612775" y="1600200"/>
            <a:ext cx="8153400" cy="4495800"/>
          </a:xfrm>
        </p:spPr>
        <p:txBody>
          <a:bodyPr/>
          <a:lstStyle/>
          <a:p>
            <a:pPr>
              <a:buFontTx/>
              <a:buNone/>
            </a:pPr>
            <a:r>
              <a:rPr lang="en-US" altLang="zh-TW" smtClean="0"/>
              <a:t>1. </a:t>
            </a:r>
            <a:r>
              <a:rPr lang="zh-TW" altLang="en-US" smtClean="0"/>
              <a:t>自有工廠製造</a:t>
            </a:r>
          </a:p>
          <a:p>
            <a:pPr>
              <a:buFontTx/>
              <a:buNone/>
            </a:pPr>
            <a:r>
              <a:rPr lang="en-US" altLang="zh-TW" smtClean="0"/>
              <a:t>2. </a:t>
            </a:r>
            <a:r>
              <a:rPr lang="zh-TW" altLang="en-US" smtClean="0"/>
              <a:t>布料採購</a:t>
            </a:r>
            <a:r>
              <a:rPr lang="en-US" altLang="zh-TW" smtClean="0"/>
              <a:t>(Inditex</a:t>
            </a:r>
            <a:r>
              <a:rPr lang="zh-TW" altLang="en-US" smtClean="0"/>
              <a:t>集團</a:t>
            </a:r>
            <a:r>
              <a:rPr lang="en-US" altLang="zh-TW" smtClean="0"/>
              <a:t>-Comditel)</a:t>
            </a:r>
          </a:p>
        </p:txBody>
      </p:sp>
      <p:pic>
        <p:nvPicPr>
          <p:cNvPr id="53253" name="Picture 5" descr="View Image">
            <a:hlinkClick r:id="rId3"/>
          </p:cNvPr>
          <p:cNvPicPr>
            <a:picLocks noChangeAspect="1" noChangeArrowheads="1"/>
          </p:cNvPicPr>
          <p:nvPr/>
        </p:nvPicPr>
        <p:blipFill>
          <a:blip r:embed="rId4"/>
          <a:srcRect/>
          <a:stretch>
            <a:fillRect/>
          </a:stretch>
        </p:blipFill>
        <p:spPr bwMode="auto">
          <a:xfrm>
            <a:off x="5003800" y="3860800"/>
            <a:ext cx="3600450" cy="2706688"/>
          </a:xfrm>
          <a:prstGeom prst="rect">
            <a:avLst/>
          </a:prstGeom>
          <a:noFill/>
          <a:ln w="9525">
            <a:noFill/>
            <a:miter lim="800000"/>
            <a:headEnd/>
            <a:tailEnd/>
          </a:ln>
        </p:spPr>
      </p:pic>
      <p:pic>
        <p:nvPicPr>
          <p:cNvPr id="53254" name="Picture 6" descr="General Color Chart"/>
          <p:cNvPicPr>
            <a:picLocks noChangeAspect="1" noChangeArrowheads="1"/>
          </p:cNvPicPr>
          <p:nvPr/>
        </p:nvPicPr>
        <p:blipFill>
          <a:blip r:embed="rId5"/>
          <a:srcRect/>
          <a:stretch>
            <a:fillRect/>
          </a:stretch>
        </p:blipFill>
        <p:spPr bwMode="auto">
          <a:xfrm>
            <a:off x="1404938" y="4111625"/>
            <a:ext cx="1922462" cy="1989138"/>
          </a:xfrm>
          <a:prstGeom prst="rect">
            <a:avLst/>
          </a:prstGeom>
          <a:noFill/>
          <a:ln w="9525">
            <a:noFill/>
            <a:miter lim="800000"/>
            <a:headEnd/>
            <a:tailEnd/>
          </a:ln>
        </p:spPr>
      </p:pic>
      <p:pic>
        <p:nvPicPr>
          <p:cNvPr id="53255" name="Picture 10" descr="5775332_s"/>
          <p:cNvPicPr>
            <a:picLocks noChangeAspect="1" noChangeArrowheads="1"/>
          </p:cNvPicPr>
          <p:nvPr/>
        </p:nvPicPr>
        <p:blipFill>
          <a:blip r:embed="rId6"/>
          <a:srcRect/>
          <a:stretch>
            <a:fillRect/>
          </a:stretch>
        </p:blipFill>
        <p:spPr bwMode="auto">
          <a:xfrm rot="-1005085">
            <a:off x="2917825" y="5264150"/>
            <a:ext cx="781050" cy="781050"/>
          </a:xfrm>
          <a:prstGeom prst="rect">
            <a:avLst/>
          </a:prstGeom>
          <a:noFill/>
          <a:ln w="9525">
            <a:noFill/>
            <a:miter lim="800000"/>
            <a:headEnd/>
            <a:tailEnd/>
          </a:ln>
        </p:spPr>
      </p:pic>
      <p:pic>
        <p:nvPicPr>
          <p:cNvPr id="53256" name="Picture 12" descr="Zara_detail4"/>
          <p:cNvPicPr>
            <a:picLocks noChangeAspect="1" noChangeArrowheads="1"/>
          </p:cNvPicPr>
          <p:nvPr/>
        </p:nvPicPr>
        <p:blipFill>
          <a:blip r:embed="rId7"/>
          <a:srcRect/>
          <a:stretch>
            <a:fillRect/>
          </a:stretch>
        </p:blipFill>
        <p:spPr bwMode="auto">
          <a:xfrm rot="508397">
            <a:off x="900113" y="4327525"/>
            <a:ext cx="579437" cy="1052513"/>
          </a:xfrm>
          <a:prstGeom prst="rect">
            <a:avLst/>
          </a:prstGeom>
          <a:noFill/>
          <a:ln w="9525">
            <a:noFill/>
            <a:miter lim="800000"/>
            <a:headEnd/>
            <a:tailEnd/>
          </a:ln>
        </p:spPr>
      </p:pic>
      <p:pic>
        <p:nvPicPr>
          <p:cNvPr id="53257" name="Picture 8" descr="zara"/>
          <p:cNvPicPr>
            <a:picLocks noChangeAspect="1" noChangeArrowheads="1"/>
          </p:cNvPicPr>
          <p:nvPr/>
        </p:nvPicPr>
        <p:blipFill>
          <a:blip r:embed="rId8"/>
          <a:srcRect t="9036"/>
          <a:stretch>
            <a:fillRect/>
          </a:stretch>
        </p:blipFill>
        <p:spPr bwMode="auto">
          <a:xfrm rot="-1058353">
            <a:off x="1044575" y="3573463"/>
            <a:ext cx="571500" cy="719137"/>
          </a:xfrm>
          <a:prstGeom prst="rect">
            <a:avLst/>
          </a:prstGeom>
          <a:noFill/>
          <a:ln w="9525">
            <a:noFill/>
            <a:miter lim="800000"/>
            <a:headEnd/>
            <a:tailEnd/>
          </a:ln>
        </p:spPr>
      </p:pic>
      <p:pic>
        <p:nvPicPr>
          <p:cNvPr id="53258" name="Picture 14" descr="2007-08-06-ikea-fabric-1"/>
          <p:cNvPicPr>
            <a:picLocks noChangeAspect="1" noChangeArrowheads="1"/>
          </p:cNvPicPr>
          <p:nvPr/>
        </p:nvPicPr>
        <p:blipFill>
          <a:blip r:embed="rId9"/>
          <a:srcRect/>
          <a:stretch>
            <a:fillRect/>
          </a:stretch>
        </p:blipFill>
        <p:spPr bwMode="auto">
          <a:xfrm rot="860837">
            <a:off x="2989263" y="4687888"/>
            <a:ext cx="720725" cy="650875"/>
          </a:xfrm>
          <a:prstGeom prst="rect">
            <a:avLst/>
          </a:prstGeom>
          <a:noFill/>
          <a:ln w="9525">
            <a:noFill/>
            <a:miter lim="800000"/>
            <a:headEnd/>
            <a:tailEnd/>
          </a:ln>
        </p:spPr>
      </p:pic>
      <p:pic>
        <p:nvPicPr>
          <p:cNvPr id="53259" name="Picture 15" descr="inditex"/>
          <p:cNvPicPr>
            <a:picLocks noChangeAspect="1" noChangeArrowheads="1"/>
          </p:cNvPicPr>
          <p:nvPr/>
        </p:nvPicPr>
        <p:blipFill>
          <a:blip r:embed="rId10"/>
          <a:srcRect/>
          <a:stretch>
            <a:fillRect/>
          </a:stretch>
        </p:blipFill>
        <p:spPr bwMode="auto">
          <a:xfrm>
            <a:off x="7164388" y="1916113"/>
            <a:ext cx="1584325" cy="1189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12775" y="228600"/>
            <a:ext cx="8153400" cy="990600"/>
          </a:xfrm>
        </p:spPr>
        <p:txBody>
          <a:bodyPr/>
          <a:lstStyle/>
          <a:p>
            <a:r>
              <a:rPr lang="zh-TW" altLang="en-US" smtClean="0"/>
              <a:t>生產配置</a:t>
            </a:r>
          </a:p>
        </p:txBody>
      </p:sp>
      <p:sp>
        <p:nvSpPr>
          <p:cNvPr id="10" name="投影片編號版面配置區 9"/>
          <p:cNvSpPr>
            <a:spLocks noGrp="1"/>
          </p:cNvSpPr>
          <p:nvPr>
            <p:ph type="sldNum" sz="quarter" idx="12"/>
          </p:nvPr>
        </p:nvSpPr>
        <p:spPr/>
        <p:txBody>
          <a:bodyPr>
            <a:normAutofit fontScale="85000" lnSpcReduction="20000"/>
          </a:bodyPr>
          <a:lstStyle/>
          <a:p>
            <a:pPr>
              <a:defRPr/>
            </a:pPr>
            <a:fld id="{98C217DF-2FDE-4EE4-A810-3806CEB8859A}" type="slidenum">
              <a:rPr lang="en-US" altLang="zh-TW"/>
              <a:pPr>
                <a:defRPr/>
              </a:pPr>
              <a:t>45</a:t>
            </a:fld>
            <a:endParaRPr lang="en-US" altLang="zh-TW"/>
          </a:p>
        </p:txBody>
      </p:sp>
      <p:sp>
        <p:nvSpPr>
          <p:cNvPr id="54276" name="Rectangle 3"/>
          <p:cNvSpPr>
            <a:spLocks noGrp="1" noChangeArrowheads="1"/>
          </p:cNvSpPr>
          <p:nvPr>
            <p:ph sz="quarter" idx="1"/>
          </p:nvPr>
        </p:nvSpPr>
        <p:spPr>
          <a:xfrm>
            <a:off x="612775" y="1600200"/>
            <a:ext cx="8153400" cy="4495800"/>
          </a:xfrm>
        </p:spPr>
        <p:txBody>
          <a:bodyPr/>
          <a:lstStyle/>
          <a:p>
            <a:pPr>
              <a:buFontTx/>
              <a:buNone/>
            </a:pPr>
            <a:r>
              <a:rPr lang="en-US" altLang="zh-TW" smtClean="0"/>
              <a:t>1. </a:t>
            </a:r>
            <a:r>
              <a:rPr lang="zh-TW" altLang="en-US" smtClean="0"/>
              <a:t>一般產品</a:t>
            </a:r>
            <a:r>
              <a:rPr lang="en-US" altLang="zh-TW" smtClean="0"/>
              <a:t>- </a:t>
            </a:r>
            <a:r>
              <a:rPr lang="zh-TW" altLang="en-US" smtClean="0"/>
              <a:t>外包</a:t>
            </a:r>
          </a:p>
          <a:p>
            <a:pPr>
              <a:buFontTx/>
              <a:buNone/>
            </a:pPr>
            <a:r>
              <a:rPr lang="en-US" altLang="zh-TW" smtClean="0"/>
              <a:t>2. </a:t>
            </a:r>
            <a:r>
              <a:rPr lang="zh-TW" altLang="en-US" smtClean="0"/>
              <a:t>複雜產品</a:t>
            </a:r>
            <a:r>
              <a:rPr lang="en-US" altLang="zh-TW" smtClean="0"/>
              <a:t>- </a:t>
            </a:r>
            <a:r>
              <a:rPr lang="zh-TW" altLang="en-US" smtClean="0"/>
              <a:t>自有工廠生產</a:t>
            </a:r>
          </a:p>
        </p:txBody>
      </p:sp>
      <p:pic>
        <p:nvPicPr>
          <p:cNvPr id="54277" name="Picture 8" descr="eur_erco_zara_solut_1_4_"/>
          <p:cNvPicPr>
            <a:picLocks noChangeAspect="1" noChangeArrowheads="1"/>
          </p:cNvPicPr>
          <p:nvPr/>
        </p:nvPicPr>
        <p:blipFill>
          <a:blip r:embed="rId3"/>
          <a:srcRect/>
          <a:stretch>
            <a:fillRect/>
          </a:stretch>
        </p:blipFill>
        <p:spPr bwMode="auto">
          <a:xfrm>
            <a:off x="3725863" y="4913313"/>
            <a:ext cx="1787525" cy="1331912"/>
          </a:xfrm>
          <a:prstGeom prst="rect">
            <a:avLst/>
          </a:prstGeom>
          <a:noFill/>
          <a:ln w="9525">
            <a:noFill/>
            <a:miter lim="800000"/>
            <a:headEnd/>
            <a:tailEnd/>
          </a:ln>
        </p:spPr>
      </p:pic>
      <p:pic>
        <p:nvPicPr>
          <p:cNvPr id="54278" name="Picture 10" descr="T13pVXXehoXXXM8D_b_095421"/>
          <p:cNvPicPr>
            <a:picLocks noChangeAspect="1" noChangeArrowheads="1"/>
          </p:cNvPicPr>
          <p:nvPr/>
        </p:nvPicPr>
        <p:blipFill>
          <a:blip r:embed="rId4"/>
          <a:srcRect/>
          <a:stretch>
            <a:fillRect/>
          </a:stretch>
        </p:blipFill>
        <p:spPr bwMode="auto">
          <a:xfrm>
            <a:off x="5867400" y="1557338"/>
            <a:ext cx="1304925" cy="1304925"/>
          </a:xfrm>
          <a:prstGeom prst="rect">
            <a:avLst/>
          </a:prstGeom>
          <a:noFill/>
          <a:ln w="9525">
            <a:noFill/>
            <a:miter lim="800000"/>
            <a:headEnd/>
            <a:tailEnd/>
          </a:ln>
        </p:spPr>
      </p:pic>
      <p:pic>
        <p:nvPicPr>
          <p:cNvPr id="54279" name="Picture 12" descr="檢視完整大小圖片"/>
          <p:cNvPicPr>
            <a:picLocks noChangeAspect="1" noChangeArrowheads="1"/>
          </p:cNvPicPr>
          <p:nvPr/>
        </p:nvPicPr>
        <p:blipFill>
          <a:blip r:embed="rId5"/>
          <a:srcRect/>
          <a:stretch>
            <a:fillRect/>
          </a:stretch>
        </p:blipFill>
        <p:spPr bwMode="auto">
          <a:xfrm>
            <a:off x="7164388" y="1844675"/>
            <a:ext cx="1343025" cy="1009650"/>
          </a:xfrm>
          <a:prstGeom prst="rect">
            <a:avLst/>
          </a:prstGeom>
          <a:noFill/>
          <a:ln w="9525">
            <a:noFill/>
            <a:miter lim="800000"/>
            <a:headEnd/>
            <a:tailEnd/>
          </a:ln>
        </p:spPr>
      </p:pic>
      <p:pic>
        <p:nvPicPr>
          <p:cNvPr id="54280" name="Picture 14" descr="檢視完整大小圖片"/>
          <p:cNvPicPr>
            <a:picLocks noChangeAspect="1" noChangeArrowheads="1"/>
          </p:cNvPicPr>
          <p:nvPr/>
        </p:nvPicPr>
        <p:blipFill>
          <a:blip r:embed="rId6"/>
          <a:srcRect/>
          <a:stretch>
            <a:fillRect/>
          </a:stretch>
        </p:blipFill>
        <p:spPr bwMode="auto">
          <a:xfrm rot="-637180">
            <a:off x="6732588" y="2852738"/>
            <a:ext cx="1209675" cy="1238250"/>
          </a:xfrm>
          <a:prstGeom prst="rect">
            <a:avLst/>
          </a:prstGeom>
          <a:noFill/>
          <a:ln w="9525">
            <a:noFill/>
            <a:miter lim="800000"/>
            <a:headEnd/>
            <a:tailEnd/>
          </a:ln>
        </p:spPr>
      </p:pic>
      <p:pic>
        <p:nvPicPr>
          <p:cNvPr id="54281" name="Picture 7" descr="zara москва"/>
          <p:cNvPicPr>
            <a:picLocks noChangeAspect="1" noChangeArrowheads="1"/>
          </p:cNvPicPr>
          <p:nvPr/>
        </p:nvPicPr>
        <p:blipFill>
          <a:blip r:embed="rId7"/>
          <a:srcRect/>
          <a:stretch>
            <a:fillRect/>
          </a:stretch>
        </p:blipFill>
        <p:spPr bwMode="auto">
          <a:xfrm rot="-378246">
            <a:off x="3203575" y="3141663"/>
            <a:ext cx="1279525" cy="2224087"/>
          </a:xfrm>
          <a:prstGeom prst="rect">
            <a:avLst/>
          </a:prstGeom>
          <a:noFill/>
          <a:ln w="9525">
            <a:noFill/>
            <a:miter lim="800000"/>
            <a:headEnd/>
            <a:tailEnd/>
          </a:ln>
        </p:spPr>
      </p:pic>
      <p:pic>
        <p:nvPicPr>
          <p:cNvPr id="54282" name="Picture 6" descr="cadena_zara_i09"/>
          <p:cNvPicPr>
            <a:picLocks noChangeAspect="1" noChangeArrowheads="1"/>
          </p:cNvPicPr>
          <p:nvPr/>
        </p:nvPicPr>
        <p:blipFill>
          <a:blip r:embed="rId8"/>
          <a:srcRect/>
          <a:stretch>
            <a:fillRect/>
          </a:stretch>
        </p:blipFill>
        <p:spPr bwMode="auto">
          <a:xfrm rot="-413186">
            <a:off x="4518025" y="3184525"/>
            <a:ext cx="1495425" cy="198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12775" y="228600"/>
            <a:ext cx="8153400" cy="990600"/>
          </a:xfrm>
        </p:spPr>
        <p:txBody>
          <a:bodyPr/>
          <a:lstStyle/>
          <a:p>
            <a:r>
              <a:rPr lang="zh-TW" altLang="en-US" smtClean="0"/>
              <a:t>即時生產系統</a:t>
            </a:r>
            <a:r>
              <a:rPr lang="en-US" altLang="zh-TW" smtClean="0"/>
              <a:t>(Just-in-time)</a:t>
            </a:r>
          </a:p>
        </p:txBody>
      </p:sp>
      <p:sp>
        <p:nvSpPr>
          <p:cNvPr id="8" name="投影片編號版面配置區 7"/>
          <p:cNvSpPr>
            <a:spLocks noGrp="1"/>
          </p:cNvSpPr>
          <p:nvPr>
            <p:ph type="sldNum" sz="quarter" idx="12"/>
          </p:nvPr>
        </p:nvSpPr>
        <p:spPr/>
        <p:txBody>
          <a:bodyPr>
            <a:normAutofit fontScale="85000" lnSpcReduction="20000"/>
          </a:bodyPr>
          <a:lstStyle/>
          <a:p>
            <a:pPr>
              <a:defRPr/>
            </a:pPr>
            <a:fld id="{2856914E-1D27-4E37-8314-DCD932DC0D00}" type="slidenum">
              <a:rPr lang="en-US" altLang="zh-TW"/>
              <a:pPr>
                <a:defRPr/>
              </a:pPr>
              <a:t>46</a:t>
            </a:fld>
            <a:endParaRPr lang="en-US" altLang="zh-TW"/>
          </a:p>
        </p:txBody>
      </p:sp>
      <p:sp>
        <p:nvSpPr>
          <p:cNvPr id="36867" name="Rectangle 3"/>
          <p:cNvSpPr>
            <a:spLocks noGrp="1" noChangeArrowheads="1"/>
          </p:cNvSpPr>
          <p:nvPr>
            <p:ph sz="quarter" idx="1"/>
          </p:nvPr>
        </p:nvSpPr>
        <p:spPr>
          <a:xfrm>
            <a:off x="612775" y="1600200"/>
            <a:ext cx="8153400" cy="4495800"/>
          </a:xfrm>
        </p:spPr>
        <p:txBody>
          <a:bodyPr>
            <a:normAutofit/>
          </a:bodyPr>
          <a:lstStyle/>
          <a:p>
            <a:pPr marL="609600" indent="-609600" fontAlgn="auto">
              <a:spcAft>
                <a:spcPts val="0"/>
              </a:spcAft>
              <a:buFont typeface="Wingdings"/>
              <a:buChar char=""/>
              <a:defRPr/>
            </a:pPr>
            <a:r>
              <a:rPr lang="zh-TW" altLang="zh-TW" dirty="0" smtClean="0"/>
              <a:t>減少存貨．存貨的水平只足夠其僱員使用一小段時間，然後重新訂貨。這是典型的「</a:t>
            </a:r>
            <a:r>
              <a:rPr lang="zh-TW" altLang="en-US" dirty="0" smtClean="0">
                <a:solidFill>
                  <a:schemeClr val="accent6">
                    <a:lumMod val="75000"/>
                  </a:schemeClr>
                </a:solidFill>
              </a:rPr>
              <a:t>即時生產</a:t>
            </a:r>
            <a:r>
              <a:rPr lang="zh-TW" altLang="en-US" dirty="0" smtClean="0"/>
              <a:t>」</a:t>
            </a:r>
            <a:r>
              <a:rPr lang="en-US" altLang="zh-TW" dirty="0" smtClean="0"/>
              <a:t>(JIT)</a:t>
            </a:r>
            <a:r>
              <a:rPr lang="zh-TW" altLang="en-US" dirty="0" smtClean="0"/>
              <a:t>。</a:t>
            </a:r>
          </a:p>
          <a:p>
            <a:pPr marL="609600" indent="-609600" fontAlgn="auto">
              <a:spcAft>
                <a:spcPts val="0"/>
              </a:spcAft>
              <a:buFont typeface="Wingdings"/>
              <a:buChar char=""/>
              <a:defRPr/>
            </a:pPr>
            <a:r>
              <a:rPr lang="zh-TW" altLang="en-US" dirty="0" smtClean="0"/>
              <a:t>而低庫存水平是豐田生產方式的一個關鍵的結果。</a:t>
            </a:r>
            <a:r>
              <a:rPr lang="en-US" altLang="zh-TW" dirty="0" smtClean="0"/>
              <a:t>TPS</a:t>
            </a:r>
            <a:r>
              <a:rPr lang="zh-TW" altLang="en-US" dirty="0" smtClean="0"/>
              <a:t>背後的理念是杜絕浪費，因而不再需要庫存 。</a:t>
            </a:r>
          </a:p>
        </p:txBody>
      </p:sp>
      <p:pic>
        <p:nvPicPr>
          <p:cNvPr id="55301" name="Picture 5" descr="Taiichi_2"/>
          <p:cNvPicPr>
            <a:picLocks noChangeAspect="1" noChangeArrowheads="1"/>
          </p:cNvPicPr>
          <p:nvPr/>
        </p:nvPicPr>
        <p:blipFill>
          <a:blip r:embed="rId3"/>
          <a:srcRect/>
          <a:stretch>
            <a:fillRect/>
          </a:stretch>
        </p:blipFill>
        <p:spPr bwMode="auto">
          <a:xfrm>
            <a:off x="7235825" y="4652963"/>
            <a:ext cx="866775" cy="1238250"/>
          </a:xfrm>
          <a:prstGeom prst="rect">
            <a:avLst/>
          </a:prstGeom>
          <a:noFill/>
          <a:ln w="9525">
            <a:noFill/>
            <a:miter lim="800000"/>
            <a:headEnd/>
            <a:tailEnd/>
          </a:ln>
        </p:spPr>
      </p:pic>
      <p:pic>
        <p:nvPicPr>
          <p:cNvPr id="55302" name="Picture 7" descr="0021972ad3840c22750808"/>
          <p:cNvPicPr>
            <a:picLocks noChangeAspect="1" noChangeArrowheads="1"/>
          </p:cNvPicPr>
          <p:nvPr/>
        </p:nvPicPr>
        <p:blipFill>
          <a:blip r:embed="rId4"/>
          <a:srcRect/>
          <a:stretch>
            <a:fillRect/>
          </a:stretch>
        </p:blipFill>
        <p:spPr bwMode="auto">
          <a:xfrm rot="-333979">
            <a:off x="4787900" y="5229225"/>
            <a:ext cx="1304925" cy="933450"/>
          </a:xfrm>
          <a:prstGeom prst="rect">
            <a:avLst/>
          </a:prstGeom>
          <a:noFill/>
          <a:ln w="9525">
            <a:noFill/>
            <a:miter lim="800000"/>
            <a:headEnd/>
            <a:tailEnd/>
          </a:ln>
        </p:spPr>
      </p:pic>
      <p:pic>
        <p:nvPicPr>
          <p:cNvPr id="55303" name="Picture 9" descr="34_92051_71073da8f23474d9f54bd66185664147"/>
          <p:cNvPicPr>
            <a:picLocks noChangeAspect="1" noChangeArrowheads="1"/>
          </p:cNvPicPr>
          <p:nvPr/>
        </p:nvPicPr>
        <p:blipFill>
          <a:blip r:embed="rId5"/>
          <a:srcRect/>
          <a:stretch>
            <a:fillRect/>
          </a:stretch>
        </p:blipFill>
        <p:spPr bwMode="auto">
          <a:xfrm rot="823041">
            <a:off x="6084888" y="5157788"/>
            <a:ext cx="1238250" cy="828675"/>
          </a:xfrm>
          <a:prstGeom prst="rect">
            <a:avLst/>
          </a:prstGeom>
          <a:noFill/>
          <a:ln w="9525">
            <a:noFill/>
            <a:miter lim="800000"/>
            <a:headEnd/>
            <a:tailEnd/>
          </a:ln>
        </p:spPr>
      </p:pic>
      <p:pic>
        <p:nvPicPr>
          <p:cNvPr id="55304" name="Picture 11" descr="200710249413783612"/>
          <p:cNvPicPr>
            <a:picLocks noChangeAspect="1" noChangeArrowheads="1"/>
          </p:cNvPicPr>
          <p:nvPr/>
        </p:nvPicPr>
        <p:blipFill>
          <a:blip r:embed="rId6"/>
          <a:srcRect/>
          <a:stretch>
            <a:fillRect/>
          </a:stretch>
        </p:blipFill>
        <p:spPr bwMode="auto">
          <a:xfrm>
            <a:off x="7596188" y="5589588"/>
            <a:ext cx="1314450"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a:xfrm>
            <a:off x="612775" y="228600"/>
            <a:ext cx="8153400" cy="990600"/>
          </a:xfrm>
        </p:spPr>
        <p:txBody>
          <a:bodyPr/>
          <a:lstStyle/>
          <a:p>
            <a:r>
              <a:rPr lang="zh-TW" altLang="en-US" smtClean="0"/>
              <a:t>精準與嚴格的節奏</a:t>
            </a:r>
          </a:p>
        </p:txBody>
      </p:sp>
      <p:sp>
        <p:nvSpPr>
          <p:cNvPr id="4" name="投影片編號版面配置區 3"/>
          <p:cNvSpPr>
            <a:spLocks noGrp="1"/>
          </p:cNvSpPr>
          <p:nvPr>
            <p:ph type="sldNum" sz="quarter" idx="12"/>
          </p:nvPr>
        </p:nvSpPr>
        <p:spPr/>
        <p:txBody>
          <a:bodyPr>
            <a:normAutofit fontScale="85000" lnSpcReduction="20000"/>
          </a:bodyPr>
          <a:lstStyle/>
          <a:p>
            <a:pPr>
              <a:defRPr/>
            </a:pPr>
            <a:fld id="{28A208ED-2899-4CFF-A415-4A3E017A8834}" type="slidenum">
              <a:rPr lang="en-US" altLang="zh-TW"/>
              <a:pPr>
                <a:defRPr/>
              </a:pPr>
              <a:t>47</a:t>
            </a:fld>
            <a:endParaRPr lang="en-US" altLang="zh-TW"/>
          </a:p>
        </p:txBody>
      </p:sp>
      <p:sp>
        <p:nvSpPr>
          <p:cNvPr id="3" name="內容版面配置區 2"/>
          <p:cNvSpPr>
            <a:spLocks noGrp="1"/>
          </p:cNvSpPr>
          <p:nvPr>
            <p:ph sz="quarter" idx="1"/>
          </p:nvPr>
        </p:nvSpPr>
        <p:spPr>
          <a:xfrm>
            <a:off x="612775" y="1600200"/>
            <a:ext cx="8153400" cy="4495800"/>
          </a:xfrm>
        </p:spPr>
        <p:txBody>
          <a:bodyPr rtlCol="0">
            <a:normAutofit/>
          </a:bodyPr>
          <a:lstStyle/>
          <a:p>
            <a:pPr marL="320040" indent="-320040" fontAlgn="auto">
              <a:spcAft>
                <a:spcPts val="0"/>
              </a:spcAft>
              <a:buFont typeface="Arial" pitchFamily="34" charset="0"/>
              <a:buChar char="•"/>
              <a:defRPr/>
            </a:pPr>
            <a:r>
              <a:rPr lang="zh-TW" altLang="en-US" dirty="0" smtClean="0">
                <a:latin typeface="微軟正黑體" pitchFamily="34" charset="-120"/>
              </a:rPr>
              <a:t>訂單的時間</a:t>
            </a:r>
            <a:endParaRPr lang="en-US" altLang="zh-TW" dirty="0" smtClean="0">
              <a:latin typeface="微軟正黑體" pitchFamily="34" charset="-120"/>
            </a:endParaRPr>
          </a:p>
          <a:p>
            <a:pPr marL="320040" indent="-320040" fontAlgn="auto">
              <a:spcAft>
                <a:spcPts val="0"/>
              </a:spcAft>
              <a:buFont typeface="Arial" pitchFamily="34" charset="0"/>
              <a:buNone/>
              <a:defRPr/>
            </a:pPr>
            <a:r>
              <a:rPr lang="zh-TW" altLang="en-US" dirty="0" smtClean="0">
                <a:latin typeface="微軟正黑體" pitchFamily="34" charset="-120"/>
              </a:rPr>
              <a:t>    有所規定，若錯過時間就得要等下一次。</a:t>
            </a:r>
            <a:endParaRPr lang="en-US" altLang="zh-TW" dirty="0" smtClean="0">
              <a:latin typeface="微軟正黑體" pitchFamily="34" charset="-120"/>
            </a:endParaRPr>
          </a:p>
          <a:p>
            <a:pPr marL="320040" indent="-320040" fontAlgn="auto">
              <a:spcAft>
                <a:spcPts val="0"/>
              </a:spcAft>
              <a:buFont typeface="Arial" pitchFamily="34" charset="0"/>
              <a:buChar char="•"/>
              <a:defRPr/>
            </a:pPr>
            <a:r>
              <a:rPr lang="zh-TW" altLang="en-US" dirty="0" smtClean="0">
                <a:latin typeface="微軟正黑體" pitchFamily="34" charset="-120"/>
              </a:rPr>
              <a:t>訂單的履行</a:t>
            </a:r>
            <a:r>
              <a:rPr lang="en-US" altLang="zh-TW" dirty="0" smtClean="0">
                <a:latin typeface="微軟正黑體" pitchFamily="34" charset="-120"/>
              </a:rPr>
              <a:t>(order fulfillment)</a:t>
            </a:r>
          </a:p>
          <a:p>
            <a:pPr marL="320040" indent="-320040" fontAlgn="auto">
              <a:spcAft>
                <a:spcPts val="0"/>
              </a:spcAft>
              <a:buFont typeface="Arial" pitchFamily="34" charset="0"/>
              <a:buNone/>
              <a:defRPr/>
            </a:pPr>
            <a:r>
              <a:rPr lang="zh-TW" altLang="en-US" dirty="0" smtClean="0">
                <a:latin typeface="微軟正黑體" pitchFamily="34" charset="-120"/>
              </a:rPr>
              <a:t>    在出貨時，</a:t>
            </a:r>
            <a:r>
              <a:rPr lang="en-US" altLang="zh-TW" dirty="0" smtClean="0">
                <a:latin typeface="微軟正黑體" pitchFamily="34" charset="-120"/>
              </a:rPr>
              <a:t>24</a:t>
            </a:r>
            <a:r>
              <a:rPr lang="zh-TW" altLang="en-US" dirty="0" smtClean="0">
                <a:latin typeface="微軟正黑體" pitchFamily="34" charset="-120"/>
              </a:rPr>
              <a:t>小時內送達歐洲各店面，</a:t>
            </a:r>
            <a:r>
              <a:rPr lang="en-US" altLang="zh-TW" dirty="0" smtClean="0">
                <a:latin typeface="微軟正黑體" pitchFamily="34" charset="-120"/>
              </a:rPr>
              <a:t>48</a:t>
            </a:r>
            <a:r>
              <a:rPr lang="zh-TW" altLang="en-US" dirty="0" smtClean="0">
                <a:latin typeface="微軟正黑體" pitchFamily="34" charset="-120"/>
              </a:rPr>
              <a:t>小時內送達美洲，</a:t>
            </a:r>
            <a:r>
              <a:rPr lang="en-US" altLang="zh-TW" dirty="0" smtClean="0">
                <a:latin typeface="微軟正黑體" pitchFamily="34" charset="-120"/>
              </a:rPr>
              <a:t>72</a:t>
            </a:r>
            <a:r>
              <a:rPr lang="zh-TW" altLang="en-US" dirty="0" smtClean="0">
                <a:latin typeface="微軟正黑體" pitchFamily="34" charset="-120"/>
              </a:rPr>
              <a:t>小時內送達日本。</a:t>
            </a:r>
            <a:endParaRPr lang="en-US" altLang="zh-TW" dirty="0" smtClean="0">
              <a:latin typeface="微軟正黑體" pitchFamily="34" charset="-120"/>
            </a:endParaRPr>
          </a:p>
          <a:p>
            <a:pPr marL="320040" indent="-320040" fontAlgn="auto">
              <a:spcAft>
                <a:spcPts val="0"/>
              </a:spcAft>
              <a:buFont typeface="Arial" pitchFamily="34" charset="0"/>
              <a:buChar char="•"/>
              <a:defRPr/>
            </a:pPr>
            <a:r>
              <a:rPr lang="zh-TW" altLang="en-US" dirty="0" smtClean="0">
                <a:latin typeface="微軟正黑體" pitchFamily="34" charset="-120"/>
              </a:rPr>
              <a:t>產品銷售</a:t>
            </a:r>
            <a:endParaRPr lang="en-US" altLang="zh-TW" dirty="0" smtClean="0">
              <a:latin typeface="微軟正黑體" pitchFamily="34" charset="-120"/>
            </a:endParaRPr>
          </a:p>
          <a:p>
            <a:pPr marL="320040" indent="-320040" fontAlgn="auto">
              <a:spcAft>
                <a:spcPts val="0"/>
              </a:spcAft>
              <a:buFont typeface="Arial" pitchFamily="34" charset="0"/>
              <a:buNone/>
              <a:defRPr/>
            </a:pPr>
            <a:r>
              <a:rPr lang="zh-TW" altLang="en-US" dirty="0" smtClean="0">
                <a:latin typeface="微軟正黑體" pitchFamily="34" charset="-120"/>
              </a:rPr>
              <a:t>    當貨物送達各店面時，無須做任何動作，即可上架。</a:t>
            </a:r>
            <a:endParaRPr lang="en-US" altLang="zh-TW" dirty="0" smtClean="0">
              <a:latin typeface="微軟正黑體" pitchFamily="34" charset="-120"/>
            </a:endParaRPr>
          </a:p>
          <a:p>
            <a:pPr marL="320040" indent="-320040" fontAlgn="auto">
              <a:spcAft>
                <a:spcPts val="0"/>
              </a:spcAft>
              <a:buFont typeface="Arial" pitchFamily="34" charset="0"/>
              <a:buNone/>
              <a:defRPr/>
            </a:pPr>
            <a:endParaRPr lang="en-US" altLang="zh-TW" dirty="0" smtClean="0">
              <a:latin typeface="+mn-ea"/>
            </a:endParaRPr>
          </a:p>
          <a:p>
            <a:pPr marL="320040" indent="-320040" fontAlgn="auto">
              <a:spcAft>
                <a:spcPts val="0"/>
              </a:spcAft>
              <a:buFont typeface="Arial" pitchFamily="34" charset="0"/>
              <a:buChar char="•"/>
              <a:defRPr/>
            </a:pPr>
            <a:endParaRPr lang="zh-TW" alt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1"/>
          <p:cNvSpPr>
            <a:spLocks noGrp="1"/>
          </p:cNvSpPr>
          <p:nvPr>
            <p:ph type="title"/>
          </p:nvPr>
        </p:nvSpPr>
        <p:spPr>
          <a:xfrm>
            <a:off x="612775" y="228600"/>
            <a:ext cx="8153400" cy="990600"/>
          </a:xfrm>
        </p:spPr>
        <p:txBody>
          <a:bodyPr/>
          <a:lstStyle/>
          <a:p>
            <a:r>
              <a:rPr lang="en-US" altLang="zh-TW" smtClean="0"/>
              <a:t>Zara</a:t>
            </a:r>
            <a:r>
              <a:rPr lang="zh-TW" altLang="en-US" smtClean="0"/>
              <a:t>成功的關鍵</a:t>
            </a:r>
          </a:p>
        </p:txBody>
      </p:sp>
      <p:sp>
        <p:nvSpPr>
          <p:cNvPr id="8" name="投影片編號版面配置區 7"/>
          <p:cNvSpPr>
            <a:spLocks noGrp="1"/>
          </p:cNvSpPr>
          <p:nvPr>
            <p:ph type="sldNum" sz="quarter" idx="12"/>
          </p:nvPr>
        </p:nvSpPr>
        <p:spPr/>
        <p:txBody>
          <a:bodyPr>
            <a:normAutofit fontScale="85000" lnSpcReduction="20000"/>
          </a:bodyPr>
          <a:lstStyle/>
          <a:p>
            <a:pPr>
              <a:defRPr/>
            </a:pPr>
            <a:fld id="{3D7BFB7F-003B-45F0-9019-DFB34581E258}" type="slidenum">
              <a:rPr lang="en-US" altLang="zh-TW"/>
              <a:pPr>
                <a:defRPr/>
              </a:pPr>
              <a:t>48</a:t>
            </a:fld>
            <a:endParaRPr lang="en-US" altLang="zh-TW"/>
          </a:p>
        </p:txBody>
      </p:sp>
      <p:sp>
        <p:nvSpPr>
          <p:cNvPr id="57348" name="內容版面配置區 2"/>
          <p:cNvSpPr>
            <a:spLocks noGrp="1"/>
          </p:cNvSpPr>
          <p:nvPr>
            <p:ph sz="quarter" idx="1"/>
          </p:nvPr>
        </p:nvSpPr>
        <p:spPr>
          <a:xfrm>
            <a:off x="612775" y="1600200"/>
            <a:ext cx="8153400" cy="4495800"/>
          </a:xfrm>
        </p:spPr>
        <p:txBody>
          <a:bodyPr/>
          <a:lstStyle/>
          <a:p>
            <a:r>
              <a:rPr lang="zh-TW" altLang="en-US" smtClean="0">
                <a:latin typeface="微軟正黑體" pitchFamily="34" charset="-120"/>
              </a:rPr>
              <a:t>「快速」與「同步化」，是</a:t>
            </a:r>
            <a:r>
              <a:rPr lang="en-US" altLang="zh-TW" smtClean="0">
                <a:latin typeface="微軟正黑體" pitchFamily="34" charset="-120"/>
              </a:rPr>
              <a:t>Zara</a:t>
            </a:r>
            <a:r>
              <a:rPr lang="zh-TW" altLang="en-US" smtClean="0">
                <a:latin typeface="微軟正黑體" pitchFamily="34" charset="-120"/>
              </a:rPr>
              <a:t>成功的關鍵，因此只要能提升供應鏈的執行與反應速度，</a:t>
            </a:r>
            <a:r>
              <a:rPr lang="en-US" altLang="zh-TW" smtClean="0">
                <a:latin typeface="微軟正黑體" pitchFamily="34" charset="-120"/>
              </a:rPr>
              <a:t>Zara</a:t>
            </a:r>
            <a:r>
              <a:rPr lang="zh-TW" altLang="en-US" smtClean="0">
                <a:latin typeface="微軟正黑體" pitchFamily="34" charset="-120"/>
              </a:rPr>
              <a:t>都願意花錢提升效率。</a:t>
            </a:r>
            <a:endParaRPr lang="en-US" altLang="zh-TW" smtClean="0">
              <a:latin typeface="微軟正黑體" pitchFamily="34" charset="-120"/>
            </a:endParaRPr>
          </a:p>
          <a:p>
            <a:r>
              <a:rPr lang="zh-TW" altLang="en-US" smtClean="0">
                <a:latin typeface="微軟正黑體" pitchFamily="34" charset="-120"/>
              </a:rPr>
              <a:t>對</a:t>
            </a:r>
            <a:r>
              <a:rPr lang="en-US" altLang="zh-TW" smtClean="0">
                <a:latin typeface="微軟正黑體" pitchFamily="34" charset="-120"/>
              </a:rPr>
              <a:t>Zara</a:t>
            </a:r>
            <a:r>
              <a:rPr lang="zh-TW" altLang="en-US" smtClean="0">
                <a:latin typeface="微軟正黑體" pitchFamily="34" charset="-120"/>
              </a:rPr>
              <a:t>來說「掌握時間＝掌握金錢」。</a:t>
            </a:r>
            <a:endParaRPr lang="en-US" altLang="zh-TW" smtClean="0">
              <a:latin typeface="微軟正黑體" pitchFamily="34" charset="-120"/>
            </a:endParaRPr>
          </a:p>
        </p:txBody>
      </p:sp>
      <p:pic>
        <p:nvPicPr>
          <p:cNvPr id="4100" name="圖片 5" descr="WB-01.jpg"/>
          <p:cNvPicPr>
            <a:picLocks noChangeAspect="1"/>
          </p:cNvPicPr>
          <p:nvPr/>
        </p:nvPicPr>
        <p:blipFill>
          <a:blip r:embed="rId3"/>
          <a:srcRect/>
          <a:stretch>
            <a:fillRect/>
          </a:stretch>
        </p:blipFill>
        <p:spPr bwMode="auto">
          <a:xfrm>
            <a:off x="571500" y="4214813"/>
            <a:ext cx="2357438" cy="2357437"/>
          </a:xfrm>
          <a:prstGeom prst="rect">
            <a:avLst/>
          </a:prstGeom>
          <a:noFill/>
          <a:ln w="9525">
            <a:noFill/>
            <a:miter lim="800000"/>
            <a:headEnd/>
            <a:tailEnd/>
          </a:ln>
        </p:spPr>
      </p:pic>
      <p:sp>
        <p:nvSpPr>
          <p:cNvPr id="7" name="等於 6"/>
          <p:cNvSpPr/>
          <p:nvPr/>
        </p:nvSpPr>
        <p:spPr>
          <a:xfrm>
            <a:off x="3643313" y="5143500"/>
            <a:ext cx="1214437" cy="5715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pic>
        <p:nvPicPr>
          <p:cNvPr id="4102" name="圖片 7" descr="1183881506.jpg"/>
          <p:cNvPicPr>
            <a:picLocks noChangeAspect="1"/>
          </p:cNvPicPr>
          <p:nvPr/>
        </p:nvPicPr>
        <p:blipFill>
          <a:blip r:embed="rId4"/>
          <a:srcRect/>
          <a:stretch>
            <a:fillRect/>
          </a:stretch>
        </p:blipFill>
        <p:spPr bwMode="auto">
          <a:xfrm>
            <a:off x="5715000" y="4071938"/>
            <a:ext cx="2786063" cy="2786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fade">
                                      <p:cBhvr>
                                        <p:cTn id="15"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a:xfrm>
            <a:off x="612775" y="228600"/>
            <a:ext cx="8153400" cy="990600"/>
          </a:xfrm>
        </p:spPr>
        <p:txBody>
          <a:bodyPr/>
          <a:lstStyle/>
          <a:p>
            <a:r>
              <a:rPr lang="zh-TW" altLang="en-US" smtClean="0"/>
              <a:t>小結</a:t>
            </a:r>
          </a:p>
        </p:txBody>
      </p:sp>
      <p:sp>
        <p:nvSpPr>
          <p:cNvPr id="5" name="投影片編號版面配置區 4"/>
          <p:cNvSpPr>
            <a:spLocks noGrp="1"/>
          </p:cNvSpPr>
          <p:nvPr>
            <p:ph type="sldNum" sz="quarter" idx="12"/>
          </p:nvPr>
        </p:nvSpPr>
        <p:spPr/>
        <p:txBody>
          <a:bodyPr>
            <a:normAutofit fontScale="85000" lnSpcReduction="20000"/>
          </a:bodyPr>
          <a:lstStyle/>
          <a:p>
            <a:pPr>
              <a:defRPr/>
            </a:pPr>
            <a:fld id="{E05884DD-5955-4000-9E1B-83B5D623FCD5}" type="slidenum">
              <a:rPr lang="en-US" altLang="zh-TW"/>
              <a:pPr>
                <a:defRPr/>
              </a:pPr>
              <a:t>49</a:t>
            </a:fld>
            <a:endParaRPr lang="en-US" altLang="zh-TW"/>
          </a:p>
        </p:txBody>
      </p:sp>
      <p:sp>
        <p:nvSpPr>
          <p:cNvPr id="58372" name="內容版面配置區 2"/>
          <p:cNvSpPr>
            <a:spLocks noGrp="1"/>
          </p:cNvSpPr>
          <p:nvPr>
            <p:ph sz="quarter" idx="1"/>
          </p:nvPr>
        </p:nvSpPr>
        <p:spPr>
          <a:xfrm>
            <a:off x="612775" y="1600200"/>
            <a:ext cx="8153400" cy="4495800"/>
          </a:xfrm>
        </p:spPr>
        <p:txBody>
          <a:bodyPr/>
          <a:lstStyle/>
          <a:p>
            <a:r>
              <a:rPr lang="zh-TW" altLang="en-US" smtClean="0">
                <a:latin typeface="微軟正黑體" pitchFamily="34" charset="-120"/>
              </a:rPr>
              <a:t>傳統的觀念上，透過大量生產、降低的送貨次數、利用海運及火車來降低成本。</a:t>
            </a:r>
            <a:endParaRPr lang="en-US" altLang="zh-TW" smtClean="0">
              <a:latin typeface="微軟正黑體" pitchFamily="34" charset="-120"/>
            </a:endParaRPr>
          </a:p>
          <a:p>
            <a:r>
              <a:rPr lang="en-US" altLang="zh-TW" smtClean="0">
                <a:latin typeface="微軟正黑體" pitchFamily="34" charset="-120"/>
              </a:rPr>
              <a:t>Zara</a:t>
            </a:r>
            <a:r>
              <a:rPr lang="zh-TW" altLang="en-US" smtClean="0">
                <a:latin typeface="微軟正黑體" pitchFamily="34" charset="-120"/>
              </a:rPr>
              <a:t>卻透過有效率的供應鏈系統及節奏，打破傳統觀念，創造出極高的價值，也因而在市場上居於領導地位。</a:t>
            </a:r>
            <a:endParaRPr lang="en-US" altLang="zh-TW" smtClean="0">
              <a:latin typeface="微軟正黑體" pitchFamily="34" charset="-120"/>
            </a:endParaRPr>
          </a:p>
        </p:txBody>
      </p:sp>
      <p:pic>
        <p:nvPicPr>
          <p:cNvPr id="58373" name="Picture 5" descr="W020091013470421717890"/>
          <p:cNvPicPr>
            <a:picLocks noChangeAspect="1" noChangeArrowheads="1"/>
          </p:cNvPicPr>
          <p:nvPr/>
        </p:nvPicPr>
        <p:blipFill>
          <a:blip r:embed="rId3"/>
          <a:srcRect/>
          <a:stretch>
            <a:fillRect/>
          </a:stretch>
        </p:blipFill>
        <p:spPr bwMode="auto">
          <a:xfrm rot="-475757">
            <a:off x="4572000" y="4437063"/>
            <a:ext cx="4427538" cy="1341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612775" y="228600"/>
            <a:ext cx="8153400" cy="990600"/>
          </a:xfrm>
        </p:spPr>
        <p:txBody>
          <a:bodyPr/>
          <a:lstStyle/>
          <a:p>
            <a:r>
              <a:rPr lang="zh-TW" altLang="en-US" b="1" smtClean="0">
                <a:latin typeface="微軟正黑體" pitchFamily="34" charset="-120"/>
              </a:rPr>
              <a:t>核心人物</a:t>
            </a:r>
          </a:p>
        </p:txBody>
      </p:sp>
      <p:pic>
        <p:nvPicPr>
          <p:cNvPr id="4" name="Picture 3" descr="C:\Users\HP\Desktop\amancioortega.jpg"/>
          <p:cNvPicPr>
            <a:picLocks noGrp="1" noChangeAspect="1" noChangeArrowheads="1"/>
          </p:cNvPicPr>
          <p:nvPr>
            <p:ph sz="quarter" idx="1"/>
          </p:nvPr>
        </p:nvPicPr>
        <p:blipFill>
          <a:blip r:embed="rId3" cstate="print"/>
          <a:srcRect/>
          <a:stretch>
            <a:fillRect/>
          </a:stretch>
        </p:blipFill>
        <p:spPr>
          <a:xfrm>
            <a:off x="323528" y="1772816"/>
            <a:ext cx="3492010" cy="3888432"/>
          </a:xfrm>
          <a:ln>
            <a:solidFill>
              <a:schemeClr val="bg2">
                <a:lumMod val="50000"/>
              </a:schemeClr>
            </a:solidFill>
          </a:ln>
          <a:scene3d>
            <a:camera prst="perspectiveHeroicExtremeRightFacing"/>
            <a:lightRig rig="threePt" dir="t"/>
          </a:scene3d>
        </p:spPr>
      </p:pic>
      <p:sp>
        <p:nvSpPr>
          <p:cNvPr id="5" name="矩形 4"/>
          <p:cNvSpPr/>
          <p:nvPr/>
        </p:nvSpPr>
        <p:spPr>
          <a:xfrm>
            <a:off x="3491880" y="1412776"/>
            <a:ext cx="5328592" cy="5309146"/>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100000" t="100000"/>
            </a:path>
            <a:tileRect r="-100000" b="-100000"/>
          </a:gradFill>
        </p:spPr>
        <p:txBody>
          <a:bodyPr>
            <a:spAutoFit/>
          </a:bodyPr>
          <a:lstStyle/>
          <a:p>
            <a:pPr fontAlgn="auto">
              <a:lnSpc>
                <a:spcPct val="150000"/>
              </a:lnSpc>
              <a:spcBef>
                <a:spcPts val="0"/>
              </a:spcBef>
              <a:spcAft>
                <a:spcPts val="0"/>
              </a:spcAft>
              <a:buSzPct val="60000"/>
              <a:defRPr/>
            </a:pPr>
            <a:r>
              <a:rPr kumimoji="0" lang="zh-TW" altLang="en-US" sz="2400" dirty="0">
                <a:latin typeface="微軟正黑體" pitchFamily="34" charset="-120"/>
                <a:ea typeface="微軟正黑體" pitchFamily="34" charset="-120"/>
              </a:rPr>
              <a:t>創辦人－阿曼西奧</a:t>
            </a:r>
            <a:r>
              <a:rPr kumimoji="0" lang="en-US" altLang="zh-TW" sz="2400" dirty="0">
                <a:latin typeface="微軟正黑體" pitchFamily="34" charset="-120"/>
                <a:ea typeface="微軟正黑體" pitchFamily="34" charset="-120"/>
              </a:rPr>
              <a:t>‧</a:t>
            </a:r>
            <a:r>
              <a:rPr kumimoji="0" lang="zh-TW" altLang="en-US" sz="2400" dirty="0">
                <a:latin typeface="微軟正黑體" pitchFamily="34" charset="-120"/>
                <a:ea typeface="微軟正黑體" pitchFamily="34" charset="-120"/>
              </a:rPr>
              <a:t>歐特嘉    </a:t>
            </a:r>
            <a:endParaRPr kumimoji="0" lang="en-US" altLang="zh-TW" sz="2400" dirty="0">
              <a:latin typeface="微軟正黑體" pitchFamily="34" charset="-120"/>
              <a:ea typeface="微軟正黑體" pitchFamily="34" charset="-120"/>
            </a:endParaRPr>
          </a:p>
          <a:p>
            <a:pPr fontAlgn="auto">
              <a:lnSpc>
                <a:spcPct val="150000"/>
              </a:lnSpc>
              <a:spcBef>
                <a:spcPts val="0"/>
              </a:spcBef>
              <a:spcAft>
                <a:spcPts val="0"/>
              </a:spcAft>
              <a:defRPr/>
            </a:pPr>
            <a:r>
              <a:rPr kumimoji="0" lang="zh-TW" altLang="en-US" sz="2400" dirty="0">
                <a:latin typeface="微軟正黑體" pitchFamily="34" charset="-120"/>
                <a:ea typeface="微軟正黑體" pitchFamily="34" charset="-120"/>
              </a:rPr>
              <a:t>         （</a:t>
            </a:r>
            <a:r>
              <a:rPr kumimoji="0" lang="en-US" altLang="zh-TW" sz="2400" dirty="0" err="1">
                <a:latin typeface="微軟正黑體" pitchFamily="34" charset="-120"/>
                <a:ea typeface="微軟正黑體" pitchFamily="34" charset="-120"/>
              </a:rPr>
              <a:t>Amancio</a:t>
            </a:r>
            <a:r>
              <a:rPr kumimoji="0" lang="zh-TW" altLang="en-US" sz="2400" dirty="0">
                <a:latin typeface="微軟正黑體" pitchFamily="34" charset="-120"/>
                <a:ea typeface="微軟正黑體" pitchFamily="34" charset="-120"/>
              </a:rPr>
              <a:t> </a:t>
            </a:r>
            <a:r>
              <a:rPr kumimoji="0" lang="en-US" altLang="zh-TW" sz="2400" dirty="0">
                <a:latin typeface="微軟正黑體" pitchFamily="34" charset="-120"/>
                <a:ea typeface="微軟正黑體" pitchFamily="34" charset="-120"/>
              </a:rPr>
              <a:t>Ortega </a:t>
            </a:r>
            <a:r>
              <a:rPr kumimoji="0" lang="en-US" altLang="zh-TW" sz="2400" dirty="0" err="1">
                <a:latin typeface="微軟正黑體" pitchFamily="34" charset="-120"/>
                <a:ea typeface="微軟正黑體" pitchFamily="34" charset="-120"/>
              </a:rPr>
              <a:t>Gaona</a:t>
            </a:r>
            <a:r>
              <a:rPr kumimoji="0" lang="zh-TW" altLang="en-US" sz="2400" dirty="0">
                <a:latin typeface="微軟正黑體" pitchFamily="34" charset="-120"/>
                <a:ea typeface="微軟正黑體" pitchFamily="34" charset="-120"/>
              </a:rPr>
              <a:t>）</a:t>
            </a:r>
            <a:endParaRPr kumimoji="0" lang="en-US" altLang="zh-TW" sz="2400" dirty="0">
              <a:latin typeface="微軟正黑體" pitchFamily="34" charset="-120"/>
              <a:ea typeface="微軟正黑體" pitchFamily="34" charset="-120"/>
            </a:endParaRPr>
          </a:p>
          <a:p>
            <a:pPr fontAlgn="auto">
              <a:lnSpc>
                <a:spcPct val="150000"/>
              </a:lnSpc>
              <a:spcBef>
                <a:spcPts val="0"/>
              </a:spcBef>
              <a:spcAft>
                <a:spcPts val="0"/>
              </a:spcAft>
              <a:buFont typeface="Arial" pitchFamily="34" charset="0"/>
              <a:buChar char="•"/>
              <a:defRPr/>
            </a:pPr>
            <a:r>
              <a:rPr kumimoji="0" lang="en-US" altLang="zh-TW" sz="2000" dirty="0">
                <a:latin typeface="微軟正黑體" pitchFamily="34" charset="-120"/>
                <a:ea typeface="微軟正黑體" pitchFamily="34" charset="-120"/>
              </a:rPr>
              <a:t>14</a:t>
            </a:r>
            <a:r>
              <a:rPr kumimoji="0" lang="zh-TW" altLang="en-US" sz="2000" dirty="0">
                <a:latin typeface="微軟正黑體" pitchFamily="34" charset="-120"/>
                <a:ea typeface="微軟正黑體" pitchFamily="34" charset="-120"/>
              </a:rPr>
              <a:t>歲開始在接觸服飾業，在拉克魯尼雅市（</a:t>
            </a:r>
            <a:r>
              <a:rPr kumimoji="0" lang="en-US" altLang="zh-TW" sz="2000" dirty="0">
                <a:latin typeface="微軟正黑體" pitchFamily="34" charset="-120"/>
                <a:ea typeface="微軟正黑體" pitchFamily="34" charset="-120"/>
              </a:rPr>
              <a:t>La </a:t>
            </a:r>
            <a:r>
              <a:rPr kumimoji="0" lang="en-US" altLang="zh-TW" sz="2000" dirty="0" err="1">
                <a:latin typeface="微軟正黑體" pitchFamily="34" charset="-120"/>
                <a:ea typeface="微軟正黑體" pitchFamily="34" charset="-120"/>
              </a:rPr>
              <a:t>Coruña</a:t>
            </a:r>
            <a:r>
              <a:rPr kumimoji="0" lang="zh-TW" altLang="en-US" sz="2000" dirty="0">
                <a:latin typeface="微軟正黑體" pitchFamily="34" charset="-120"/>
                <a:ea typeface="微軟正黑體" pitchFamily="34" charset="-120"/>
              </a:rPr>
              <a:t>）服裝店做送貨員</a:t>
            </a:r>
            <a:endParaRPr kumimoji="0" lang="en-US" altLang="zh-TW" sz="2000" dirty="0">
              <a:latin typeface="微軟正黑體" pitchFamily="34" charset="-120"/>
              <a:ea typeface="微軟正黑體" pitchFamily="34" charset="-120"/>
            </a:endParaRPr>
          </a:p>
          <a:p>
            <a:pPr fontAlgn="auto">
              <a:lnSpc>
                <a:spcPct val="150000"/>
              </a:lnSpc>
              <a:spcBef>
                <a:spcPts val="0"/>
              </a:spcBef>
              <a:spcAft>
                <a:spcPts val="0"/>
              </a:spcAft>
              <a:buFont typeface="Arial" pitchFamily="34" charset="0"/>
              <a:buChar char="•"/>
              <a:defRPr/>
            </a:pPr>
            <a:r>
              <a:rPr kumimoji="0" lang="en-US" altLang="zh-TW" sz="2000" dirty="0">
                <a:latin typeface="微軟正黑體" pitchFamily="34" charset="-120"/>
                <a:ea typeface="微軟正黑體" pitchFamily="34" charset="-120"/>
              </a:rPr>
              <a:t>1963 </a:t>
            </a:r>
            <a:r>
              <a:rPr kumimoji="0" lang="zh-TW" altLang="zh-TW" sz="2000" dirty="0">
                <a:latin typeface="微軟正黑體" pitchFamily="34" charset="-120"/>
                <a:ea typeface="微軟正黑體" pitchFamily="34" charset="-120"/>
              </a:rPr>
              <a:t>年成立了一家</a:t>
            </a:r>
            <a:r>
              <a:rPr kumimoji="0" lang="zh-TW" altLang="en-US" sz="2000" dirty="0">
                <a:latin typeface="微軟正黑體" pitchFamily="34" charset="-120"/>
                <a:ea typeface="微軟正黑體" pitchFamily="34" charset="-120"/>
              </a:rPr>
              <a:t>生產睡衣、襯衫的</a:t>
            </a:r>
            <a:r>
              <a:rPr kumimoji="0" lang="zh-TW" altLang="zh-TW" sz="2000" dirty="0">
                <a:latin typeface="微軟正黑體" pitchFamily="34" charset="-120"/>
                <a:ea typeface="微軟正黑體" pitchFamily="34" charset="-120"/>
              </a:rPr>
              <a:t>小製造工廠</a:t>
            </a:r>
            <a:endParaRPr kumimoji="0" lang="en-US" altLang="zh-TW" sz="2000" dirty="0">
              <a:latin typeface="微軟正黑體" pitchFamily="34" charset="-120"/>
              <a:ea typeface="微軟正黑體" pitchFamily="34" charset="-120"/>
            </a:endParaRPr>
          </a:p>
          <a:p>
            <a:pPr fontAlgn="auto">
              <a:lnSpc>
                <a:spcPct val="150000"/>
              </a:lnSpc>
              <a:spcBef>
                <a:spcPts val="0"/>
              </a:spcBef>
              <a:spcAft>
                <a:spcPts val="0"/>
              </a:spcAft>
              <a:buFont typeface="Arial" pitchFamily="34" charset="0"/>
              <a:buChar char="•"/>
              <a:defRPr/>
            </a:pPr>
            <a:r>
              <a:rPr kumimoji="0" lang="en-US" altLang="zh-TW" sz="2000" dirty="0">
                <a:latin typeface="微軟正黑體" pitchFamily="34" charset="-120"/>
                <a:ea typeface="微軟正黑體" pitchFamily="34" charset="-120"/>
              </a:rPr>
              <a:t>1975</a:t>
            </a:r>
            <a:r>
              <a:rPr kumimoji="0" lang="zh-TW" altLang="en-US" sz="2000" dirty="0">
                <a:latin typeface="微軟正黑體" pitchFamily="34" charset="-120"/>
                <a:ea typeface="微軟正黑體" pitchFamily="34" charset="-120"/>
              </a:rPr>
              <a:t>年在拉克魯尼亞成立第一家</a:t>
            </a:r>
            <a:r>
              <a:rPr kumimoji="0" lang="en-US" altLang="zh-TW" sz="2000" dirty="0">
                <a:latin typeface="微軟正黑體" pitchFamily="34" charset="-120"/>
                <a:ea typeface="微軟正黑體" pitchFamily="34" charset="-120"/>
              </a:rPr>
              <a:t>ZARA</a:t>
            </a:r>
            <a:r>
              <a:rPr kumimoji="0" lang="zh-TW" altLang="en-US" sz="2000" dirty="0">
                <a:latin typeface="微軟正黑體" pitchFamily="34" charset="-120"/>
                <a:ea typeface="微軟正黑體" pitchFamily="34" charset="-120"/>
              </a:rPr>
              <a:t>店面</a:t>
            </a:r>
            <a:endParaRPr kumimoji="0" lang="en-US" altLang="zh-TW" sz="2000" dirty="0">
              <a:latin typeface="微軟正黑體" pitchFamily="34" charset="-120"/>
              <a:ea typeface="微軟正黑體" pitchFamily="34" charset="-120"/>
            </a:endParaRPr>
          </a:p>
          <a:p>
            <a:pPr fontAlgn="auto">
              <a:lnSpc>
                <a:spcPct val="150000"/>
              </a:lnSpc>
              <a:spcBef>
                <a:spcPts val="0"/>
              </a:spcBef>
              <a:spcAft>
                <a:spcPts val="0"/>
              </a:spcAft>
              <a:buFont typeface="Arial" pitchFamily="34" charset="0"/>
              <a:buChar char="•"/>
              <a:defRPr/>
            </a:pPr>
            <a:r>
              <a:rPr kumimoji="0" lang="en-US" altLang="zh-TW" sz="2000" dirty="0">
                <a:latin typeface="微軟正黑體" pitchFamily="34" charset="-120"/>
                <a:ea typeface="微軟正黑體" pitchFamily="34" charset="-120"/>
              </a:rPr>
              <a:t>1985</a:t>
            </a:r>
            <a:r>
              <a:rPr kumimoji="0" lang="zh-TW" altLang="en-US" sz="2000" dirty="0">
                <a:latin typeface="微軟正黑體" pitchFamily="34" charset="-120"/>
                <a:ea typeface="微軟正黑體" pitchFamily="34" charset="-120"/>
              </a:rPr>
              <a:t>年以</a:t>
            </a:r>
            <a:r>
              <a:rPr kumimoji="0" lang="en-US" altLang="zh-TW" sz="2000" dirty="0">
                <a:latin typeface="微軟正黑體" pitchFamily="34" charset="-120"/>
                <a:ea typeface="微軟正黑體" pitchFamily="34" charset="-120"/>
              </a:rPr>
              <a:t>ZARA</a:t>
            </a:r>
            <a:r>
              <a:rPr kumimoji="0" lang="zh-TW" altLang="en-US" sz="2000" dirty="0">
                <a:latin typeface="微軟正黑體" pitchFamily="34" charset="-120"/>
                <a:ea typeface="微軟正黑體" pitchFamily="34" charset="-120"/>
              </a:rPr>
              <a:t>為核心創立了</a:t>
            </a:r>
            <a:r>
              <a:rPr kumimoji="0" lang="en-US" altLang="zh-TW" sz="2000" dirty="0">
                <a:latin typeface="微軟正黑體" pitchFamily="34" charset="-120"/>
                <a:ea typeface="微軟正黑體" pitchFamily="34" charset="-120"/>
              </a:rPr>
              <a:t>INDITEX</a:t>
            </a:r>
            <a:r>
              <a:rPr kumimoji="0" lang="zh-TW" altLang="en-US" sz="2000" dirty="0">
                <a:latin typeface="微軟正黑體" pitchFamily="34" charset="-120"/>
                <a:ea typeface="微軟正黑體" pitchFamily="34" charset="-120"/>
              </a:rPr>
              <a:t>集團</a:t>
            </a:r>
            <a:endParaRPr kumimoji="0" lang="en-US" altLang="zh-TW" sz="2000" dirty="0">
              <a:latin typeface="微軟正黑體" pitchFamily="34" charset="-120"/>
              <a:ea typeface="微軟正黑體" pitchFamily="34" charset="-120"/>
            </a:endParaRPr>
          </a:p>
          <a:p>
            <a:pPr fontAlgn="auto">
              <a:lnSpc>
                <a:spcPct val="150000"/>
              </a:lnSpc>
              <a:spcBef>
                <a:spcPts val="0"/>
              </a:spcBef>
              <a:spcAft>
                <a:spcPts val="0"/>
              </a:spcAft>
              <a:buFont typeface="Arial" pitchFamily="34" charset="0"/>
              <a:buChar char="•"/>
              <a:defRPr/>
            </a:pPr>
            <a:r>
              <a:rPr kumimoji="0" lang="en-US" altLang="zh-TW" sz="2000" dirty="0">
                <a:latin typeface="微軟正黑體" pitchFamily="34" charset="-120"/>
                <a:ea typeface="微軟正黑體" pitchFamily="34" charset="-120"/>
              </a:rPr>
              <a:t>2001</a:t>
            </a:r>
            <a:r>
              <a:rPr kumimoji="0" lang="zh-TW" altLang="en-US" sz="2000" dirty="0">
                <a:latin typeface="微軟正黑體" pitchFamily="34" charset="-120"/>
                <a:ea typeface="微軟正黑體" pitchFamily="34" charset="-120"/>
              </a:rPr>
              <a:t>年成為西班牙首富</a:t>
            </a:r>
            <a:endParaRPr kumimoji="0" lang="en-US" altLang="zh-TW" sz="2000" dirty="0">
              <a:latin typeface="微軟正黑體" pitchFamily="34" charset="-120"/>
              <a:ea typeface="微軟正黑體" pitchFamily="34" charset="-120"/>
            </a:endParaRPr>
          </a:p>
          <a:p>
            <a:pPr fontAlgn="auto">
              <a:lnSpc>
                <a:spcPct val="150000"/>
              </a:lnSpc>
              <a:spcBef>
                <a:spcPts val="0"/>
              </a:spcBef>
              <a:spcAft>
                <a:spcPts val="0"/>
              </a:spcAft>
              <a:buFont typeface="Arial" pitchFamily="34" charset="0"/>
              <a:buChar char="•"/>
              <a:defRPr/>
            </a:pPr>
            <a:r>
              <a:rPr kumimoji="0" lang="en-US" altLang="zh-TW" sz="2000" dirty="0">
                <a:latin typeface="微軟正黑體" pitchFamily="34" charset="-120"/>
                <a:ea typeface="微軟正黑體" pitchFamily="34" charset="-120"/>
              </a:rPr>
              <a:t>2010</a:t>
            </a:r>
            <a:r>
              <a:rPr kumimoji="0" lang="zh-TW" altLang="en-US" sz="2000" dirty="0">
                <a:latin typeface="微軟正黑體" pitchFamily="34" charset="-120"/>
                <a:ea typeface="微軟正黑體" pitchFamily="34" charset="-120"/>
              </a:rPr>
              <a:t>年富比士排行全球第</a:t>
            </a:r>
            <a:r>
              <a:rPr kumimoji="0" lang="en-US" altLang="zh-TW" sz="2000" dirty="0">
                <a:latin typeface="微軟正黑體" pitchFamily="34" charset="-120"/>
                <a:ea typeface="微軟正黑體" pitchFamily="34" charset="-120"/>
              </a:rPr>
              <a:t>9</a:t>
            </a:r>
            <a:endParaRPr kumimoji="0" lang="zh-TW" altLang="en-US" sz="2000" dirty="0">
              <a:latin typeface="微軟正黑體" pitchFamily="34" charset="-120"/>
              <a:ea typeface="微軟正黑體" pitchFamily="34" charset="-120"/>
            </a:endParaRPr>
          </a:p>
          <a:p>
            <a:pPr fontAlgn="auto">
              <a:lnSpc>
                <a:spcPct val="150000"/>
              </a:lnSpc>
              <a:spcBef>
                <a:spcPts val="0"/>
              </a:spcBef>
              <a:spcAft>
                <a:spcPts val="0"/>
              </a:spcAft>
              <a:buSzPct val="60000"/>
              <a:defRPr/>
            </a:pPr>
            <a:endParaRPr kumimoji="0" lang="en-US" altLang="zh-TW"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a:xfrm>
            <a:off x="612775" y="228600"/>
            <a:ext cx="8153400" cy="990600"/>
          </a:xfrm>
        </p:spPr>
        <p:txBody>
          <a:bodyPr/>
          <a:lstStyle/>
          <a:p>
            <a:endParaRPr lang="zh-TW" altLang="en-US" smtClean="0"/>
          </a:p>
        </p:txBody>
      </p:sp>
      <p:sp>
        <p:nvSpPr>
          <p:cNvPr id="3" name="內容版面配置區 2"/>
          <p:cNvSpPr>
            <a:spLocks noGrp="1"/>
          </p:cNvSpPr>
          <p:nvPr>
            <p:ph sz="quarter" idx="1"/>
          </p:nvPr>
        </p:nvSpPr>
        <p:spPr/>
        <p:txBody>
          <a:bodyPr>
            <a:normAutofit/>
          </a:bodyPr>
          <a:lstStyle/>
          <a:p>
            <a:pPr marL="320040" indent="-320040" fontAlgn="auto">
              <a:spcAft>
                <a:spcPts val="0"/>
              </a:spcAft>
              <a:buFont typeface="Wingdings"/>
              <a:buNone/>
              <a:defRPr/>
            </a:pPr>
            <a:r>
              <a:rPr lang="en-US" altLang="zh-TW" sz="4400" b="1" dirty="0" smtClean="0">
                <a:solidFill>
                  <a:schemeClr val="accent2">
                    <a:lumMod val="75000"/>
                  </a:schemeClr>
                </a:solidFill>
                <a:effectLst>
                  <a:reflection blurRad="6350" stA="60000" endA="900" endPos="58000" dir="5400000" sy="-100000" algn="bl" rotWithShape="0"/>
                </a:effectLst>
              </a:rPr>
              <a:t>THANKS FOR YOUR LISTENING</a:t>
            </a:r>
            <a:endParaRPr lang="zh-TW" altLang="en-US" sz="4400" b="1" dirty="0" smtClean="0">
              <a:solidFill>
                <a:schemeClr val="accent2">
                  <a:lumMod val="75000"/>
                </a:schemeClr>
              </a:solidFill>
              <a:effectLst>
                <a:reflection blurRad="6350" stA="60000" endA="900" endPos="58000" dir="5400000" sy="-100000" algn="bl" rotWithShape="0"/>
              </a:effectLst>
            </a:endParaRPr>
          </a:p>
          <a:p>
            <a:pPr marL="320040" indent="-320040" fontAlgn="auto">
              <a:spcAft>
                <a:spcPts val="0"/>
              </a:spcAft>
              <a:buFont typeface="Wingdings"/>
              <a:buNone/>
              <a:defRPr/>
            </a:pP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fontScale="85000" lnSpcReduction="20000"/>
          </a:bodyPr>
          <a:lstStyle/>
          <a:p>
            <a:pPr>
              <a:defRPr/>
            </a:pPr>
            <a:fld id="{62E331C5-6E72-4A2A-A9CD-1593B96DF5AE}" type="slidenum">
              <a:rPr lang="en-US" altLang="zh-TW"/>
              <a:pPr>
                <a:defRPr/>
              </a:pPr>
              <a:t>6</a:t>
            </a:fld>
            <a:endParaRPr lang="en-US" altLang="zh-TW"/>
          </a:p>
        </p:txBody>
      </p:sp>
      <p:graphicFrame>
        <p:nvGraphicFramePr>
          <p:cNvPr id="6" name="內容版面配置區 5"/>
          <p:cNvGraphicFramePr>
            <a:graphicFrameLocks noGrp="1"/>
          </p:cNvGraphicFramePr>
          <p:nvPr>
            <p:ph sz="quarter" idx="1"/>
          </p:nvPr>
        </p:nvGraphicFramePr>
        <p:xfrm>
          <a:off x="457200" y="1700808"/>
          <a:ext cx="8219256" cy="4942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標題 1"/>
          <p:cNvSpPr txBox="1">
            <a:spLocks/>
          </p:cNvSpPr>
          <p:nvPr/>
        </p:nvSpPr>
        <p:spPr>
          <a:xfrm>
            <a:off x="457200" y="274638"/>
            <a:ext cx="8229600" cy="1143000"/>
          </a:xfrm>
          <a:prstGeom prst="rect">
            <a:avLst/>
          </a:prstGeom>
        </p:spPr>
        <p:txBody>
          <a:bodyPr anchor="ctr">
            <a:normAutofit/>
          </a:bodyPr>
          <a:lstStyle/>
          <a:p>
            <a:pPr fontAlgn="auto">
              <a:spcAft>
                <a:spcPts val="0"/>
              </a:spcAft>
              <a:defRPr/>
            </a:pPr>
            <a:r>
              <a:rPr kumimoji="0" lang="zh-TW" altLang="en-US" sz="4400" b="1" dirty="0">
                <a:solidFill>
                  <a:schemeClr val="tx2"/>
                </a:solidFill>
                <a:latin typeface="微軟正黑體" pitchFamily="34" charset="-120"/>
                <a:ea typeface="微軟正黑體" pitchFamily="34" charset="-120"/>
                <a:cs typeface="+mj-cs"/>
              </a:rPr>
              <a:t>母集團</a:t>
            </a:r>
            <a:r>
              <a:rPr kumimoji="0" lang="en-US" altLang="zh-TW" sz="4400" b="1" dirty="0">
                <a:solidFill>
                  <a:schemeClr val="tx2"/>
                </a:solidFill>
                <a:latin typeface="微軟正黑體" pitchFamily="34" charset="-120"/>
                <a:ea typeface="微軟正黑體" pitchFamily="34" charset="-120"/>
                <a:cs typeface="+mj-cs"/>
              </a:rPr>
              <a:t>INDITEX</a:t>
            </a:r>
            <a:endParaRPr kumimoji="0" lang="zh-TW" altLang="en-US" sz="4400" b="1" dirty="0">
              <a:solidFill>
                <a:schemeClr val="tx2"/>
              </a:solidFill>
              <a:latin typeface="微軟正黑體" pitchFamily="34" charset="-120"/>
              <a:ea typeface="微軟正黑體" pitchFamily="34" charset="-120"/>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ZARA</a:t>
            </a:r>
            <a:r>
              <a:rPr lang="zh-TW" altLang="en-US" b="1" smtClean="0">
                <a:latin typeface="微軟正黑體" pitchFamily="34" charset="-120"/>
              </a:rPr>
              <a:t>發展歷程</a:t>
            </a:r>
          </a:p>
        </p:txBody>
      </p:sp>
      <p:sp>
        <p:nvSpPr>
          <p:cNvPr id="3" name="內容版面配置區 2"/>
          <p:cNvSpPr>
            <a:spLocks noGrp="1"/>
          </p:cNvSpPr>
          <p:nvPr>
            <p:ph sz="quarter" idx="1"/>
          </p:nvPr>
        </p:nvSpPr>
        <p:spPr>
          <a:xfrm>
            <a:off x="179512" y="1556792"/>
            <a:ext cx="8784976" cy="5301208"/>
          </a:xfrm>
          <a:gradFill flip="none" rotWithShape="1">
            <a:gsLst>
              <a:gs pos="16000">
                <a:schemeClr val="bg2">
                  <a:lumMod val="25000"/>
                </a:schemeClr>
              </a:gs>
              <a:gs pos="50000">
                <a:schemeClr val="bg2">
                  <a:lumMod val="50000"/>
                  <a:shade val="67500"/>
                  <a:satMod val="115000"/>
                </a:schemeClr>
              </a:gs>
              <a:gs pos="100000">
                <a:schemeClr val="bg2">
                  <a:lumMod val="50000"/>
                  <a:shade val="100000"/>
                  <a:satMod val="115000"/>
                </a:schemeClr>
              </a:gs>
            </a:gsLst>
            <a:path path="circle">
              <a:fillToRect l="100000" t="100000"/>
            </a:path>
            <a:tileRect r="-100000" b="-100000"/>
          </a:gradFill>
          <a:ln/>
        </p:spPr>
        <p:txBody>
          <a:bodyPr rtlCol="0">
            <a:normAutofit fontScale="62500" lnSpcReduction="20000"/>
          </a:bodyPr>
          <a:lstStyle/>
          <a:p>
            <a:pPr marL="320040" indent="-320040" fontAlgn="auto">
              <a:lnSpc>
                <a:spcPct val="170000"/>
              </a:lnSpc>
              <a:spcAft>
                <a:spcPts val="0"/>
              </a:spcAft>
              <a:buFont typeface="Arial" pitchFamily="34" charset="0"/>
              <a:buChar char="•"/>
              <a:defRPr/>
            </a:pPr>
            <a:r>
              <a:rPr lang="en-US" altLang="zh-TW" dirty="0" smtClean="0">
                <a:latin typeface="微軟正黑體" pitchFamily="34" charset="-120"/>
              </a:rPr>
              <a:t>1975 </a:t>
            </a:r>
            <a:r>
              <a:rPr lang="zh-TW" altLang="zh-TW" dirty="0" smtClean="0">
                <a:latin typeface="微軟正黑體" pitchFamily="34" charset="-120"/>
              </a:rPr>
              <a:t>年，在西班牙拉科魯尼亞市開設第一家零售門店，銷售積壓貨物。</a:t>
            </a:r>
          </a:p>
          <a:p>
            <a:pPr marL="320040" indent="-320040" fontAlgn="auto">
              <a:lnSpc>
                <a:spcPct val="170000"/>
              </a:lnSpc>
              <a:spcAft>
                <a:spcPts val="0"/>
              </a:spcAft>
              <a:buFont typeface="Arial" pitchFamily="34" charset="0"/>
              <a:buChar char="•"/>
              <a:defRPr/>
            </a:pPr>
            <a:r>
              <a:rPr lang="en-US" altLang="zh-TW" dirty="0" smtClean="0">
                <a:latin typeface="微軟正黑體" pitchFamily="34" charset="-120"/>
              </a:rPr>
              <a:t>1976 </a:t>
            </a:r>
            <a:r>
              <a:rPr lang="zh-TW" altLang="zh-TW" dirty="0" smtClean="0">
                <a:latin typeface="微軟正黑體" pitchFamily="34" charset="-120"/>
              </a:rPr>
              <a:t>到</a:t>
            </a:r>
            <a:r>
              <a:rPr lang="en-US" altLang="zh-TW" dirty="0" smtClean="0">
                <a:latin typeface="微軟正黑體" pitchFamily="34" charset="-120"/>
              </a:rPr>
              <a:t>1988 </a:t>
            </a:r>
            <a:r>
              <a:rPr lang="zh-TW" altLang="zh-TW" dirty="0" smtClean="0">
                <a:latin typeface="微軟正黑體" pitchFamily="34" charset="-120"/>
              </a:rPr>
              <a:t>年，在西班牙各大城市開設</a:t>
            </a:r>
            <a:r>
              <a:rPr lang="en-US" altLang="zh-TW" dirty="0" smtClean="0">
                <a:latin typeface="微軟正黑體" pitchFamily="34" charset="-120"/>
              </a:rPr>
              <a:t>ZARA </a:t>
            </a:r>
            <a:r>
              <a:rPr lang="zh-TW" altLang="zh-TW" dirty="0" smtClean="0">
                <a:latin typeface="微軟正黑體" pitchFamily="34" charset="-120"/>
              </a:rPr>
              <a:t>分店。</a:t>
            </a:r>
          </a:p>
          <a:p>
            <a:pPr marL="320040" indent="-320040" fontAlgn="auto">
              <a:lnSpc>
                <a:spcPct val="170000"/>
              </a:lnSpc>
              <a:spcAft>
                <a:spcPts val="0"/>
              </a:spcAft>
              <a:buFont typeface="Arial" pitchFamily="34" charset="0"/>
              <a:buChar char="•"/>
              <a:defRPr/>
            </a:pPr>
            <a:r>
              <a:rPr lang="en-US" altLang="zh-TW" dirty="0" smtClean="0">
                <a:latin typeface="微軟正黑體" pitchFamily="34" charset="-120"/>
              </a:rPr>
              <a:t>1988 </a:t>
            </a:r>
            <a:r>
              <a:rPr lang="zh-TW" altLang="zh-TW" dirty="0" smtClean="0">
                <a:latin typeface="微軟正黑體" pitchFamily="34" charset="-120"/>
              </a:rPr>
              <a:t>年，在葡萄牙波爾圖市開設第一家海外門店，邁出了集團海外擴張的第一步。</a:t>
            </a:r>
          </a:p>
          <a:p>
            <a:pPr marL="320040" indent="-320040" fontAlgn="auto">
              <a:lnSpc>
                <a:spcPct val="170000"/>
              </a:lnSpc>
              <a:spcAft>
                <a:spcPts val="0"/>
              </a:spcAft>
              <a:buFont typeface="Arial" pitchFamily="34" charset="0"/>
              <a:buChar char="•"/>
              <a:defRPr/>
            </a:pPr>
            <a:r>
              <a:rPr lang="en-US" altLang="zh-TW" dirty="0" smtClean="0">
                <a:latin typeface="微軟正黑體" pitchFamily="34" charset="-120"/>
              </a:rPr>
              <a:t>1989 </a:t>
            </a:r>
            <a:r>
              <a:rPr lang="zh-TW" altLang="zh-TW" dirty="0" smtClean="0">
                <a:latin typeface="微軟正黑體" pitchFamily="34" charset="-120"/>
              </a:rPr>
              <a:t>年，在美國紐約開設第一家門店，打入美國市場。</a:t>
            </a:r>
          </a:p>
          <a:p>
            <a:pPr marL="320040" indent="-320040" fontAlgn="auto">
              <a:lnSpc>
                <a:spcPct val="170000"/>
              </a:lnSpc>
              <a:spcAft>
                <a:spcPts val="0"/>
              </a:spcAft>
              <a:buFont typeface="Arial" pitchFamily="34" charset="0"/>
              <a:buChar char="•"/>
              <a:defRPr/>
            </a:pPr>
            <a:r>
              <a:rPr lang="en-US" altLang="zh-TW" dirty="0" smtClean="0">
                <a:latin typeface="微軟正黑體" pitchFamily="34" charset="-120"/>
              </a:rPr>
              <a:t>1990 </a:t>
            </a:r>
            <a:r>
              <a:rPr lang="zh-TW" altLang="zh-TW" dirty="0" smtClean="0">
                <a:latin typeface="微軟正黑體" pitchFamily="34" charset="-120"/>
              </a:rPr>
              <a:t>年，在法國巴黎開設第一家門店，打入法國市場。</a:t>
            </a:r>
          </a:p>
          <a:p>
            <a:pPr marL="320040" indent="-320040" fontAlgn="auto">
              <a:lnSpc>
                <a:spcPct val="170000"/>
              </a:lnSpc>
              <a:spcAft>
                <a:spcPts val="0"/>
              </a:spcAft>
              <a:buFont typeface="Arial" pitchFamily="34" charset="0"/>
              <a:buChar char="•"/>
              <a:defRPr/>
            </a:pPr>
            <a:r>
              <a:rPr lang="en-US" altLang="zh-TW" dirty="0" smtClean="0">
                <a:latin typeface="微軟正黑體" pitchFamily="34" charset="-120"/>
              </a:rPr>
              <a:t>2001 </a:t>
            </a:r>
            <a:r>
              <a:rPr lang="zh-TW" altLang="zh-TW" dirty="0" smtClean="0">
                <a:latin typeface="微軟正黑體" pitchFamily="34" charset="-120"/>
              </a:rPr>
              <a:t>年</a:t>
            </a:r>
            <a:r>
              <a:rPr lang="en-US" altLang="zh-TW" dirty="0" smtClean="0">
                <a:latin typeface="微軟正黑體" pitchFamily="34" charset="-120"/>
              </a:rPr>
              <a:t>5 </a:t>
            </a:r>
            <a:r>
              <a:rPr lang="zh-TW" altLang="zh-TW" dirty="0" smtClean="0">
                <a:latin typeface="微軟正黑體" pitchFamily="34" charset="-120"/>
              </a:rPr>
              <a:t>月</a:t>
            </a:r>
            <a:r>
              <a:rPr lang="en-US" altLang="zh-TW" dirty="0" smtClean="0">
                <a:latin typeface="微軟正黑體" pitchFamily="34" charset="-120"/>
              </a:rPr>
              <a:t>23 </a:t>
            </a:r>
            <a:r>
              <a:rPr lang="zh-TW" altLang="zh-TW" dirty="0" smtClean="0">
                <a:latin typeface="微軟正黑體" pitchFamily="34" charset="-120"/>
              </a:rPr>
              <a:t>日，</a:t>
            </a:r>
            <a:r>
              <a:rPr lang="en-US" altLang="zh-TW" dirty="0" smtClean="0">
                <a:latin typeface="微軟正黑體" pitchFamily="34" charset="-120"/>
              </a:rPr>
              <a:t>INDITEX </a:t>
            </a:r>
            <a:r>
              <a:rPr lang="zh-TW" altLang="zh-TW" dirty="0" smtClean="0">
                <a:latin typeface="微軟正黑體" pitchFamily="34" charset="-120"/>
              </a:rPr>
              <a:t>集團公開上市；發行當天的認購額就超過了發行量的</a:t>
            </a:r>
            <a:r>
              <a:rPr lang="en-US" altLang="zh-TW" dirty="0" smtClean="0">
                <a:latin typeface="微軟正黑體" pitchFamily="34" charset="-120"/>
              </a:rPr>
              <a:t>26</a:t>
            </a:r>
            <a:r>
              <a:rPr lang="zh-TW" altLang="zh-TW" dirty="0" smtClean="0">
                <a:latin typeface="微軟正黑體" pitchFamily="34" charset="-120"/>
              </a:rPr>
              <a:t>倍，此一就為公司募得資金</a:t>
            </a:r>
            <a:r>
              <a:rPr lang="en-US" altLang="zh-TW" dirty="0" smtClean="0">
                <a:latin typeface="微軟正黑體" pitchFamily="34" charset="-120"/>
              </a:rPr>
              <a:t>21 </a:t>
            </a:r>
            <a:r>
              <a:rPr lang="zh-TW" altLang="zh-TW" dirty="0" smtClean="0">
                <a:latin typeface="微軟正黑體" pitchFamily="34" charset="-120"/>
              </a:rPr>
              <a:t>億歐元。</a:t>
            </a:r>
          </a:p>
          <a:p>
            <a:pPr marL="320040" indent="-320040" fontAlgn="auto">
              <a:lnSpc>
                <a:spcPct val="170000"/>
              </a:lnSpc>
              <a:spcAft>
                <a:spcPts val="0"/>
              </a:spcAft>
              <a:buFont typeface="Arial" pitchFamily="34" charset="0"/>
              <a:buChar char="•"/>
              <a:defRPr/>
            </a:pPr>
            <a:r>
              <a:rPr lang="en-US" altLang="zh-TW" dirty="0" smtClean="0">
                <a:latin typeface="微軟正黑體" pitchFamily="34" charset="-120"/>
              </a:rPr>
              <a:t>2004 </a:t>
            </a:r>
            <a:r>
              <a:rPr lang="zh-TW" altLang="zh-TW" dirty="0" smtClean="0">
                <a:latin typeface="微軟正黑體" pitchFamily="34" charset="-120"/>
              </a:rPr>
              <a:t>年，在香港開設集團的第</a:t>
            </a:r>
            <a:r>
              <a:rPr lang="en-US" altLang="zh-TW" dirty="0" smtClean="0">
                <a:latin typeface="微軟正黑體" pitchFamily="34" charset="-120"/>
              </a:rPr>
              <a:t>2000 </a:t>
            </a:r>
            <a:r>
              <a:rPr lang="zh-TW" altLang="zh-TW" dirty="0" smtClean="0">
                <a:latin typeface="微軟正黑體" pitchFamily="34" charset="-120"/>
              </a:rPr>
              <a:t>家門店。</a:t>
            </a:r>
          </a:p>
          <a:p>
            <a:pPr marL="320040" indent="-320040" fontAlgn="auto">
              <a:lnSpc>
                <a:spcPct val="170000"/>
              </a:lnSpc>
              <a:spcAft>
                <a:spcPts val="0"/>
              </a:spcAft>
              <a:buFont typeface="Arial" pitchFamily="34" charset="0"/>
              <a:buChar char="•"/>
              <a:defRPr/>
            </a:pPr>
            <a:r>
              <a:rPr lang="en-US" altLang="zh-TW" dirty="0" smtClean="0">
                <a:latin typeface="微軟正黑體" pitchFamily="34" charset="-120"/>
              </a:rPr>
              <a:t>2006 </a:t>
            </a:r>
            <a:r>
              <a:rPr lang="zh-TW" altLang="zh-TW" dirty="0" smtClean="0">
                <a:latin typeface="微軟正黑體" pitchFamily="34" charset="-120"/>
              </a:rPr>
              <a:t>年，在上海開設門店，首次進入中國大陸。截至</a:t>
            </a:r>
            <a:r>
              <a:rPr lang="en-US" altLang="zh-TW" dirty="0" smtClean="0">
                <a:latin typeface="微軟正黑體" pitchFamily="34" charset="-120"/>
              </a:rPr>
              <a:t>2006 </a:t>
            </a:r>
            <a:r>
              <a:rPr lang="zh-TW" altLang="zh-TW" dirty="0" smtClean="0">
                <a:latin typeface="微軟正黑體" pitchFamily="34" charset="-120"/>
              </a:rPr>
              <a:t>年</a:t>
            </a:r>
            <a:r>
              <a:rPr lang="en-US" altLang="zh-TW" dirty="0" smtClean="0">
                <a:latin typeface="微軟正黑體" pitchFamily="34" charset="-120"/>
              </a:rPr>
              <a:t>6 </a:t>
            </a:r>
            <a:r>
              <a:rPr lang="zh-TW" altLang="zh-TW" dirty="0" smtClean="0">
                <a:latin typeface="微軟正黑體" pitchFamily="34" charset="-120"/>
              </a:rPr>
              <a:t>月，集團在全球</a:t>
            </a:r>
            <a:r>
              <a:rPr lang="en-US" altLang="zh-TW" dirty="0" smtClean="0">
                <a:latin typeface="微軟正黑體" pitchFamily="34" charset="-120"/>
              </a:rPr>
              <a:t>64 </a:t>
            </a:r>
            <a:r>
              <a:rPr lang="zh-TW" altLang="zh-TW" dirty="0" smtClean="0">
                <a:latin typeface="微軟正黑體" pitchFamily="34" charset="-120"/>
              </a:rPr>
              <a:t>個國家和地區開設了</a:t>
            </a:r>
            <a:r>
              <a:rPr lang="en-US" altLang="zh-TW" dirty="0" smtClean="0">
                <a:latin typeface="微軟正黑體" pitchFamily="34" charset="-120"/>
              </a:rPr>
              <a:t>2899 </a:t>
            </a:r>
            <a:r>
              <a:rPr lang="zh-TW" altLang="zh-TW" dirty="0" smtClean="0">
                <a:latin typeface="微軟正黑體" pitchFamily="34" charset="-120"/>
              </a:rPr>
              <a:t>多家專賣店。</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a:t>
            </a:r>
            <a:r>
              <a:rPr lang="zh-TW" altLang="zh-TW" b="1" smtClean="0">
                <a:latin typeface="微軟正黑體" pitchFamily="34" charset="-120"/>
              </a:rPr>
              <a:t>核心理念</a:t>
            </a:r>
          </a:p>
        </p:txBody>
      </p:sp>
      <p:sp>
        <p:nvSpPr>
          <p:cNvPr id="3" name="內容版面配置區 2"/>
          <p:cNvSpPr>
            <a:spLocks noGrp="1"/>
          </p:cNvSpPr>
          <p:nvPr>
            <p:ph sz="quarter" idx="1"/>
          </p:nvPr>
        </p:nvSpPr>
        <p:spPr>
          <a:xfrm>
            <a:off x="612775" y="1600200"/>
            <a:ext cx="8153400" cy="4495800"/>
          </a:xfrm>
        </p:spPr>
        <p:txBody>
          <a:bodyPr>
            <a:normAutofit/>
          </a:bodyPr>
          <a:lstStyle/>
          <a:p>
            <a:pPr marL="514350" indent="-514350" fontAlgn="auto">
              <a:spcAft>
                <a:spcPts val="0"/>
              </a:spcAft>
              <a:buFont typeface="Wingdings"/>
              <a:buNone/>
              <a:defRPr/>
            </a:pPr>
            <a:r>
              <a:rPr lang="en-US" altLang="zh-TW" b="1" dirty="0" smtClean="0"/>
              <a:t>1. </a:t>
            </a:r>
            <a:r>
              <a:rPr lang="zh-TW" altLang="zh-TW" b="1" dirty="0" smtClean="0"/>
              <a:t>樣</a:t>
            </a:r>
            <a:r>
              <a:rPr lang="zh-TW" altLang="zh-TW" b="1" dirty="0"/>
              <a:t>多量</a:t>
            </a:r>
            <a:r>
              <a:rPr lang="zh-TW" altLang="zh-TW" b="1" dirty="0" smtClean="0"/>
              <a:t>少</a:t>
            </a:r>
            <a:endParaRPr lang="en-US" altLang="zh-TW" b="1" dirty="0" smtClean="0"/>
          </a:p>
          <a:p>
            <a:pPr marL="514350" indent="-514350" fontAlgn="auto">
              <a:spcAft>
                <a:spcPts val="0"/>
              </a:spcAft>
              <a:buFont typeface="Wingdings"/>
              <a:buNone/>
              <a:defRPr/>
            </a:pPr>
            <a:r>
              <a:rPr lang="en-US" altLang="zh-TW" sz="2400" dirty="0" smtClean="0"/>
              <a:t>          ZARA</a:t>
            </a:r>
            <a:r>
              <a:rPr lang="zh-TW" altLang="zh-TW" sz="2400" dirty="0" smtClean="0"/>
              <a:t>一年大約推出一萬二千種時裝，而每一款時裝</a:t>
            </a:r>
            <a:endParaRPr lang="en-US" altLang="zh-TW" sz="2400" dirty="0" smtClean="0"/>
          </a:p>
          <a:p>
            <a:pPr marL="514350" indent="-514350" fontAlgn="auto">
              <a:spcAft>
                <a:spcPts val="0"/>
              </a:spcAft>
              <a:buFont typeface="Wingdings"/>
              <a:buNone/>
              <a:defRPr/>
            </a:pPr>
            <a:r>
              <a:rPr lang="en-US" altLang="zh-TW" sz="2400" dirty="0" smtClean="0"/>
              <a:t>     </a:t>
            </a:r>
            <a:r>
              <a:rPr lang="zh-TW" altLang="zh-TW" sz="2400" dirty="0" smtClean="0"/>
              <a:t>的量都不大。</a:t>
            </a:r>
            <a:endParaRPr lang="en-US" altLang="zh-TW" sz="2400" b="1" dirty="0" smtClean="0"/>
          </a:p>
          <a:p>
            <a:pPr marL="320040" indent="-320040" fontAlgn="auto">
              <a:spcAft>
                <a:spcPts val="0"/>
              </a:spcAft>
              <a:buFont typeface="Wingdings"/>
              <a:buNone/>
              <a:defRPr/>
            </a:pPr>
            <a:r>
              <a:rPr lang="en-US" altLang="zh-TW" b="1" dirty="0" smtClean="0"/>
              <a:t>2</a:t>
            </a:r>
            <a:r>
              <a:rPr lang="en-US" altLang="zh-TW" b="1" dirty="0"/>
              <a:t>. </a:t>
            </a:r>
            <a:r>
              <a:rPr lang="zh-TW" altLang="zh-TW" b="1" dirty="0"/>
              <a:t>麥時尚</a:t>
            </a:r>
            <a:r>
              <a:rPr lang="en-US" altLang="zh-TW" b="1" dirty="0"/>
              <a:t>(Mac Fashion</a:t>
            </a:r>
            <a:r>
              <a:rPr lang="en-US" altLang="zh-TW" b="1" dirty="0" smtClean="0"/>
              <a:t>)</a:t>
            </a:r>
          </a:p>
          <a:p>
            <a:pPr marL="320040" indent="-320040" fontAlgn="auto">
              <a:spcAft>
                <a:spcPts val="0"/>
              </a:spcAft>
              <a:buFont typeface="Wingdings"/>
              <a:buChar char=""/>
              <a:defRPr/>
            </a:pPr>
            <a:r>
              <a:rPr lang="zh-TW" altLang="zh-TW" sz="2400" dirty="0" smtClean="0"/>
              <a:t>英國衛報將</a:t>
            </a:r>
            <a:r>
              <a:rPr lang="en-US" altLang="zh-TW" sz="2400" dirty="0" smtClean="0"/>
              <a:t>ZARA</a:t>
            </a:r>
            <a:r>
              <a:rPr lang="zh-TW" altLang="zh-TW" sz="2400" dirty="0" smtClean="0"/>
              <a:t>比喻為速食產品的</a:t>
            </a:r>
            <a:r>
              <a:rPr lang="en-US" altLang="zh-TW" sz="2400" dirty="0" smtClean="0"/>
              <a:t>McDonald</a:t>
            </a:r>
            <a:r>
              <a:rPr lang="zh-TW" altLang="zh-TW" sz="2400" dirty="0" smtClean="0"/>
              <a:t>＇</a:t>
            </a:r>
            <a:r>
              <a:rPr lang="en-US" altLang="zh-TW" sz="2400" dirty="0" smtClean="0"/>
              <a:t>s</a:t>
            </a:r>
            <a:r>
              <a:rPr lang="zh-TW" altLang="zh-TW" sz="2400" dirty="0" smtClean="0"/>
              <a:t>，能夠提供顧客便宜、快速、時髦的產品。</a:t>
            </a:r>
            <a:endParaRPr lang="en-US" altLang="zh-TW" sz="2400" dirty="0" smtClean="0"/>
          </a:p>
          <a:p>
            <a:pPr marL="320040" indent="-320040" fontAlgn="auto">
              <a:spcAft>
                <a:spcPts val="0"/>
              </a:spcAft>
              <a:buFont typeface="Wingdings"/>
              <a:buChar char=""/>
              <a:defRPr/>
            </a:pPr>
            <a:r>
              <a:rPr lang="en-US" altLang="zh-TW" sz="2400" dirty="0" smtClean="0"/>
              <a:t>ZARA</a:t>
            </a:r>
            <a:r>
              <a:rPr lang="zh-TW" altLang="zh-TW" sz="2400" dirty="0" smtClean="0"/>
              <a:t>一件衣服從設計到店面上架時間最多不超過十四天。四十八小時內任何一件服裝都可以隨快速物流系統運到世界各地的店面裏。</a:t>
            </a:r>
            <a:endParaRPr lang="zh-TW" altLang="zh-TW"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a:t>
            </a:r>
            <a:r>
              <a:rPr lang="zh-TW" altLang="zh-TW" b="1" smtClean="0">
                <a:latin typeface="微軟正黑體" pitchFamily="34" charset="-120"/>
              </a:rPr>
              <a:t>核心理念</a:t>
            </a:r>
            <a:endParaRPr lang="zh-TW" altLang="en-US" b="1" smtClean="0">
              <a:latin typeface="微軟正黑體" pitchFamily="34" charset="-120"/>
            </a:endParaRPr>
          </a:p>
        </p:txBody>
      </p:sp>
      <p:sp>
        <p:nvSpPr>
          <p:cNvPr id="17411" name="內容版面配置區 2"/>
          <p:cNvSpPr>
            <a:spLocks noGrp="1"/>
          </p:cNvSpPr>
          <p:nvPr>
            <p:ph sz="quarter" idx="1"/>
          </p:nvPr>
        </p:nvSpPr>
        <p:spPr>
          <a:xfrm>
            <a:off x="612775" y="1600200"/>
            <a:ext cx="8153400" cy="4495800"/>
          </a:xfrm>
        </p:spPr>
        <p:txBody>
          <a:bodyPr/>
          <a:lstStyle/>
          <a:p>
            <a:pPr>
              <a:buFont typeface="Wingdings" pitchFamily="2" charset="2"/>
              <a:buNone/>
            </a:pPr>
            <a:r>
              <a:rPr lang="en-US" altLang="zh-TW" b="1" smtClean="0"/>
              <a:t>3. Early Adapter</a:t>
            </a:r>
          </a:p>
          <a:p>
            <a:pPr>
              <a:buFont typeface="Wingdings" pitchFamily="2" charset="2"/>
              <a:buNone/>
            </a:pPr>
            <a:r>
              <a:rPr lang="en-US" altLang="zh-TW" sz="2400" smtClean="0"/>
              <a:t>         ZARA</a:t>
            </a:r>
            <a:r>
              <a:rPr lang="zh-TW" altLang="zh-TW" sz="2400" smtClean="0"/>
              <a:t>將目標客群定在</a:t>
            </a:r>
            <a:r>
              <a:rPr lang="en-US" altLang="zh-TW" sz="2400" smtClean="0"/>
              <a:t>13.5%</a:t>
            </a:r>
            <a:r>
              <a:rPr lang="zh-TW" altLang="zh-TW" sz="2400" smtClean="0"/>
              <a:t>的早期採用者</a:t>
            </a:r>
            <a:r>
              <a:rPr lang="en-US" altLang="zh-TW" sz="2400" smtClean="0"/>
              <a:t>(early adopters)</a:t>
            </a:r>
            <a:r>
              <a:rPr lang="zh-TW" altLang="zh-TW" sz="2400" smtClean="0"/>
              <a:t>。</a:t>
            </a:r>
            <a:endParaRPr lang="en-US" altLang="zh-TW" b="1" smtClean="0"/>
          </a:p>
          <a:p>
            <a:pPr>
              <a:buFont typeface="Wingdings" pitchFamily="2" charset="2"/>
              <a:buNone/>
            </a:pPr>
            <a:r>
              <a:rPr lang="en-US" altLang="zh-TW" b="1" smtClean="0"/>
              <a:t>4.</a:t>
            </a:r>
            <a:r>
              <a:rPr lang="zh-TW" altLang="zh-TW" b="1" smtClean="0"/>
              <a:t>少折扣</a:t>
            </a:r>
            <a:endParaRPr lang="en-US" altLang="zh-TW" b="1" smtClean="0"/>
          </a:p>
          <a:p>
            <a:pPr>
              <a:buFont typeface="Wingdings" pitchFamily="2" charset="2"/>
              <a:buNone/>
            </a:pPr>
            <a:r>
              <a:rPr lang="en-US" altLang="zh-TW" smtClean="0"/>
              <a:t>       </a:t>
            </a:r>
            <a:r>
              <a:rPr lang="zh-TW" altLang="zh-TW" sz="2400" smtClean="0"/>
              <a:t>一般來說，</a:t>
            </a:r>
            <a:r>
              <a:rPr lang="en-US" altLang="zh-TW" sz="2400" smtClean="0"/>
              <a:t>ZARA</a:t>
            </a:r>
            <a:r>
              <a:rPr lang="zh-TW" altLang="zh-TW" sz="2400" smtClean="0"/>
              <a:t>未售出的商品通常只占存貨的</a:t>
            </a:r>
            <a:r>
              <a:rPr lang="en-US" altLang="zh-TW" sz="2400" smtClean="0"/>
              <a:t>10%</a:t>
            </a:r>
            <a:r>
              <a:rPr lang="zh-TW" altLang="zh-TW" sz="2400" smtClean="0"/>
              <a:t>，打折商品數量平均約占它所有產品總數量的</a:t>
            </a:r>
            <a:r>
              <a:rPr lang="en-US" altLang="zh-TW" sz="2400" smtClean="0"/>
              <a:t>18%</a:t>
            </a:r>
            <a:r>
              <a:rPr lang="zh-TW" altLang="zh-TW" sz="2400" smtClean="0"/>
              <a:t>，而其主要競爭對手</a:t>
            </a:r>
            <a:r>
              <a:rPr lang="en-US" altLang="zh-TW" sz="2400" smtClean="0"/>
              <a:t>H</a:t>
            </a:r>
            <a:r>
              <a:rPr lang="zh-TW" altLang="zh-TW" sz="2400" smtClean="0"/>
              <a:t>＆</a:t>
            </a:r>
            <a:r>
              <a:rPr lang="en-US" altLang="zh-TW" sz="2400" smtClean="0"/>
              <a:t>M</a:t>
            </a:r>
            <a:r>
              <a:rPr lang="zh-TW" altLang="zh-TW" sz="2400" smtClean="0"/>
              <a:t>經營狀況最好的</a:t>
            </a:r>
            <a:r>
              <a:rPr lang="en-US" altLang="zh-TW" sz="2400" smtClean="0"/>
              <a:t>2001</a:t>
            </a:r>
            <a:r>
              <a:rPr lang="zh-TW" altLang="zh-TW" sz="2400" smtClean="0"/>
              <a:t>年為例，</a:t>
            </a:r>
            <a:r>
              <a:rPr lang="en-US" altLang="zh-TW" sz="2400" smtClean="0"/>
              <a:t>ZARA</a:t>
            </a:r>
            <a:r>
              <a:rPr lang="zh-TW" altLang="zh-TW" sz="2400" smtClean="0"/>
              <a:t>的打折商品占</a:t>
            </a:r>
            <a:r>
              <a:rPr lang="en-US" altLang="zh-TW" sz="2400" smtClean="0"/>
              <a:t>7%</a:t>
            </a:r>
            <a:r>
              <a:rPr lang="zh-TW" altLang="zh-TW" sz="2400" smtClean="0"/>
              <a:t>，</a:t>
            </a:r>
            <a:r>
              <a:rPr lang="en-US" altLang="zh-TW" sz="2400" smtClean="0"/>
              <a:t>H</a:t>
            </a:r>
            <a:r>
              <a:rPr lang="zh-TW" altLang="zh-TW" sz="2400" smtClean="0"/>
              <a:t>＆</a:t>
            </a:r>
            <a:r>
              <a:rPr lang="en-US" altLang="zh-TW" sz="2400" smtClean="0"/>
              <a:t>M</a:t>
            </a:r>
            <a:r>
              <a:rPr lang="zh-TW" altLang="zh-TW" sz="2400" smtClean="0"/>
              <a:t>則為</a:t>
            </a:r>
            <a:r>
              <a:rPr lang="en-US" altLang="zh-TW" sz="2400" smtClean="0"/>
              <a:t>13%</a:t>
            </a:r>
            <a:r>
              <a:rPr lang="zh-TW" altLang="zh-TW" sz="2400" smtClean="0"/>
              <a:t>，</a:t>
            </a:r>
            <a:r>
              <a:rPr lang="en-US" altLang="zh-TW" sz="2400" smtClean="0"/>
              <a:t>Gap</a:t>
            </a:r>
            <a:r>
              <a:rPr lang="zh-TW" altLang="zh-TW" sz="2400" smtClean="0"/>
              <a:t>為</a:t>
            </a:r>
            <a:r>
              <a:rPr lang="en-US" altLang="zh-TW" sz="2400" smtClean="0"/>
              <a:t>14%</a:t>
            </a:r>
            <a:r>
              <a:rPr lang="zh-TW" altLang="zh-TW" sz="2400" smtClean="0"/>
              <a:t>。</a:t>
            </a:r>
            <a:endParaRPr lang="en-US" altLang="zh-TW" b="1" smtClean="0"/>
          </a:p>
          <a:p>
            <a:endParaRPr lang="zh-TW" alt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168</TotalTime>
  <Words>2427</Words>
  <Application>Microsoft Office PowerPoint</Application>
  <PresentationFormat>如螢幕大小 (4:3)</PresentationFormat>
  <Paragraphs>315</Paragraphs>
  <Slides>50</Slides>
  <Notes>49</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50</vt:i4>
      </vt:variant>
    </vt:vector>
  </HeadingPairs>
  <TitlesOfParts>
    <vt:vector size="59" baseType="lpstr">
      <vt:lpstr>微軟正黑體</vt:lpstr>
      <vt:lpstr>新細明體</vt:lpstr>
      <vt:lpstr>標楷體</vt:lpstr>
      <vt:lpstr>Arial</vt:lpstr>
      <vt:lpstr>Calibri</vt:lpstr>
      <vt:lpstr>Tw Cen MT</vt:lpstr>
      <vt:lpstr>Wingdings</vt:lpstr>
      <vt:lpstr>Wingdings 2</vt:lpstr>
      <vt:lpstr>中庸</vt:lpstr>
      <vt:lpstr>Rapid-Fire Fulfillment 既快又準的供應關係</vt:lpstr>
      <vt:lpstr> 全球服飾產業現況</vt:lpstr>
      <vt:lpstr> 全球服飾產業趨勢</vt:lpstr>
      <vt:lpstr> ZARA 背景介紹</vt:lpstr>
      <vt:lpstr>核心人物</vt:lpstr>
      <vt:lpstr>PowerPoint 簡報</vt:lpstr>
      <vt:lpstr> ZARA發展歷程</vt:lpstr>
      <vt:lpstr> 核心理念</vt:lpstr>
      <vt:lpstr> 核心理念</vt:lpstr>
      <vt:lpstr> 核心理念</vt:lpstr>
      <vt:lpstr> 核心理念</vt:lpstr>
      <vt:lpstr> 營運模式</vt:lpstr>
      <vt:lpstr> 營運模式</vt:lpstr>
      <vt:lpstr>ZARA供應鏈管理</vt:lpstr>
      <vt:lpstr>快速的供應鏈</vt:lpstr>
      <vt:lpstr>供應鏈管理</vt:lpstr>
      <vt:lpstr>彈性製造</vt:lpstr>
      <vt:lpstr>彈性製造</vt:lpstr>
      <vt:lpstr>彈性製造</vt:lpstr>
      <vt:lpstr>直營店</vt:lpstr>
      <vt:lpstr>快速時尚</vt:lpstr>
      <vt:lpstr>如何快速時尚</vt:lpstr>
      <vt:lpstr>1.不斷交換資訊</vt:lpstr>
      <vt:lpstr>      2.避免層層官僚體系</vt:lpstr>
      <vt:lpstr>3.三個產品線</vt:lpstr>
      <vt:lpstr> 4.PDA的使用促進資訊交換</vt:lpstr>
      <vt:lpstr>       5.緩和〈長鞭效應〉</vt:lpstr>
      <vt:lpstr>6.製造限量感</vt:lpstr>
      <vt:lpstr>謹守嚴格的供應鏈運作節奏</vt:lpstr>
      <vt:lpstr>PowerPoint 簡報</vt:lpstr>
      <vt:lpstr>PowerPoint 簡報</vt:lpstr>
      <vt:lpstr>PowerPoint 簡報</vt:lpstr>
      <vt:lpstr>ZARA的POS資訊系統</vt:lpstr>
      <vt:lpstr>ZARA的商業模式核心</vt:lpstr>
      <vt:lpstr>資訊系統研發</vt:lpstr>
      <vt:lpstr>資訊系統的四個環節</vt:lpstr>
      <vt:lpstr>1.資訊收集系統</vt:lpstr>
      <vt:lpstr>2.服裝資訊標準化系統</vt:lpstr>
      <vt:lpstr>3.庫存管理系統</vt:lpstr>
      <vt:lpstr>4.物流配送系統</vt:lpstr>
      <vt:lpstr>5.POS系統</vt:lpstr>
      <vt:lpstr>ZARA IT應用的成功原則</vt:lpstr>
      <vt:lpstr>運用資產的槓桿效應</vt:lpstr>
      <vt:lpstr>垂直整合</vt:lpstr>
      <vt:lpstr>生產配置</vt:lpstr>
      <vt:lpstr>即時生產系統(Just-in-time)</vt:lpstr>
      <vt:lpstr>精準與嚴格的節奏</vt:lpstr>
      <vt:lpstr>Zara成功的關鍵</vt:lpstr>
      <vt:lpstr>小結</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james</dc:creator>
  <cp:lastModifiedBy>李國光</cp:lastModifiedBy>
  <cp:revision>17</cp:revision>
  <dcterms:created xsi:type="dcterms:W3CDTF">2010-06-24T07:02:53Z</dcterms:created>
  <dcterms:modified xsi:type="dcterms:W3CDTF">2020-03-09T03:09:40Z</dcterms:modified>
</cp:coreProperties>
</file>